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23"/>
  </p:notesMasterIdLst>
  <p:sldIdLst>
    <p:sldId id="256" r:id="rId2"/>
    <p:sldId id="257" r:id="rId3"/>
    <p:sldId id="263" r:id="rId4"/>
    <p:sldId id="267" r:id="rId5"/>
    <p:sldId id="264" r:id="rId6"/>
    <p:sldId id="269" r:id="rId7"/>
    <p:sldId id="275" r:id="rId8"/>
    <p:sldId id="282" r:id="rId9"/>
    <p:sldId id="279" r:id="rId10"/>
    <p:sldId id="280" r:id="rId11"/>
    <p:sldId id="281" r:id="rId12"/>
    <p:sldId id="284" r:id="rId13"/>
    <p:sldId id="274" r:id="rId14"/>
    <p:sldId id="277" r:id="rId15"/>
    <p:sldId id="276" r:id="rId16"/>
    <p:sldId id="288" r:id="rId17"/>
    <p:sldId id="278" r:id="rId18"/>
    <p:sldId id="283" r:id="rId19"/>
    <p:sldId id="286" r:id="rId20"/>
    <p:sldId id="285" r:id="rId21"/>
    <p:sldId id="261"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lmer, Stephany" initials="PS" lastIdx="1" clrIdx="0">
    <p:extLst>
      <p:ext uri="{19B8F6BF-5375-455C-9EA6-DF929625EA0E}">
        <p15:presenceInfo xmlns:p15="http://schemas.microsoft.com/office/powerpoint/2012/main" userId="Palmer, Stephan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47" autoAdjust="0"/>
    <p:restoredTop sz="80057" autoAdjust="0"/>
  </p:normalViewPr>
  <p:slideViewPr>
    <p:cSldViewPr snapToGrid="0">
      <p:cViewPr varScale="1">
        <p:scale>
          <a:sx n="50" d="100"/>
          <a:sy n="50" d="100"/>
        </p:scale>
        <p:origin x="1284" y="44"/>
      </p:cViewPr>
      <p:guideLst/>
    </p:cSldViewPr>
  </p:slideViewPr>
  <p:outlineViewPr>
    <p:cViewPr>
      <p:scale>
        <a:sx n="33" d="100"/>
        <a:sy n="33" d="100"/>
      </p:scale>
      <p:origin x="0" y="-20716"/>
    </p:cViewPr>
  </p:outlineViewPr>
  <p:notesTextViewPr>
    <p:cViewPr>
      <p:scale>
        <a:sx n="1" d="1"/>
        <a:sy n="1" d="1"/>
      </p:scale>
      <p:origin x="0" y="0"/>
    </p:cViewPr>
  </p:notesTextViewPr>
  <p:sorterViewPr>
    <p:cViewPr>
      <p:scale>
        <a:sx n="100" d="100"/>
        <a:sy n="100" d="100"/>
      </p:scale>
      <p:origin x="0" y="-551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B7D00A-EF54-4C6E-8FAB-99972903AB37}" type="doc">
      <dgm:prSet loTypeId="urn:microsoft.com/office/officeart/2005/8/layout/hierarchy1" loCatId="hierarchy" qsTypeId="urn:microsoft.com/office/officeart/2005/8/quickstyle/simple4" qsCatId="simple" csTypeId="urn:microsoft.com/office/officeart/2005/8/colors/accent1_2" csCatId="accent1" phldr="1"/>
      <dgm:spPr/>
      <dgm:t>
        <a:bodyPr/>
        <a:lstStyle/>
        <a:p>
          <a:endParaRPr lang="en-US"/>
        </a:p>
      </dgm:t>
    </dgm:pt>
    <dgm:pt modelId="{70DE93A6-084A-4018-BBE6-49D24AA7FC6F}">
      <dgm:prSet/>
      <dgm:spPr>
        <a:ln>
          <a:solidFill>
            <a:schemeClr val="bg1">
              <a:lumMod val="75000"/>
            </a:schemeClr>
          </a:solidFill>
        </a:ln>
      </dgm:spPr>
      <dgm:t>
        <a:bodyPr/>
        <a:lstStyle/>
        <a:p>
          <a:r>
            <a:rPr lang="en-US" dirty="0"/>
            <a:t>Art Restoration &amp;</a:t>
          </a:r>
        </a:p>
        <a:p>
          <a:r>
            <a:rPr lang="en-US" dirty="0"/>
            <a:t>Conservation</a:t>
          </a:r>
        </a:p>
        <a:p>
          <a:r>
            <a:rPr lang="en-US" dirty="0"/>
            <a:t>True conservation calls for the preservation of the object to stop material decay and delay further restoration as long as possible.</a:t>
          </a:r>
        </a:p>
      </dgm:t>
    </dgm:pt>
    <dgm:pt modelId="{3DDE9E23-7073-429E-8F35-0382053AAB41}" type="parTrans" cxnId="{14EF9F00-53FC-4A9E-B6BC-4FE63483DDE7}">
      <dgm:prSet/>
      <dgm:spPr/>
      <dgm:t>
        <a:bodyPr/>
        <a:lstStyle/>
        <a:p>
          <a:endParaRPr lang="en-US"/>
        </a:p>
      </dgm:t>
    </dgm:pt>
    <dgm:pt modelId="{A2DB55EA-BBC6-4E82-B285-07EC1141A132}" type="sibTrans" cxnId="{14EF9F00-53FC-4A9E-B6BC-4FE63483DDE7}">
      <dgm:prSet/>
      <dgm:spPr/>
      <dgm:t>
        <a:bodyPr/>
        <a:lstStyle/>
        <a:p>
          <a:endParaRPr lang="en-US"/>
        </a:p>
      </dgm:t>
    </dgm:pt>
    <dgm:pt modelId="{232AF430-53F3-4A3D-B142-7E74D20AAE61}">
      <dgm:prSet/>
      <dgm:spPr>
        <a:ln>
          <a:solidFill>
            <a:schemeClr val="bg1">
              <a:lumMod val="75000"/>
            </a:schemeClr>
          </a:solidFill>
        </a:ln>
      </dgm:spPr>
      <dgm:t>
        <a:bodyPr anchor="ctr"/>
        <a:lstStyle/>
        <a:p>
          <a:pPr>
            <a:lnSpc>
              <a:spcPct val="100000"/>
            </a:lnSpc>
          </a:pPr>
          <a:r>
            <a:rPr lang="en-US" dirty="0"/>
            <a:t>Mathematical Image </a:t>
          </a:r>
        </a:p>
        <a:p>
          <a:pPr>
            <a:lnSpc>
              <a:spcPct val="100000"/>
            </a:lnSpc>
          </a:pPr>
          <a:r>
            <a:rPr lang="en-US" dirty="0"/>
            <a:t>Processing</a:t>
          </a:r>
        </a:p>
        <a:p>
          <a:pPr>
            <a:lnSpc>
              <a:spcPct val="90000"/>
            </a:lnSpc>
          </a:pPr>
          <a:r>
            <a:rPr lang="en-US" dirty="0"/>
            <a:t>The digital processing of an image to correct for visual imperfections in the least visually distracting way.</a:t>
          </a:r>
        </a:p>
      </dgm:t>
    </dgm:pt>
    <dgm:pt modelId="{856D7AB1-1FBD-42FC-8BF9-BBB5D782505C}" type="parTrans" cxnId="{307AB6D6-5E8D-4AE4-8C03-58710F09278F}">
      <dgm:prSet/>
      <dgm:spPr/>
      <dgm:t>
        <a:bodyPr/>
        <a:lstStyle/>
        <a:p>
          <a:endParaRPr lang="en-US"/>
        </a:p>
      </dgm:t>
    </dgm:pt>
    <dgm:pt modelId="{35C7C00B-5FEE-450D-A324-FE02F877C1C2}" type="sibTrans" cxnId="{307AB6D6-5E8D-4AE4-8C03-58710F09278F}">
      <dgm:prSet/>
      <dgm:spPr/>
      <dgm:t>
        <a:bodyPr/>
        <a:lstStyle/>
        <a:p>
          <a:endParaRPr lang="en-US"/>
        </a:p>
      </dgm:t>
    </dgm:pt>
    <dgm:pt modelId="{42D85C6A-9DFB-4CF0-9A27-47810435490E}" type="pres">
      <dgm:prSet presAssocID="{06B7D00A-EF54-4C6E-8FAB-99972903AB37}" presName="hierChild1" presStyleCnt="0">
        <dgm:presLayoutVars>
          <dgm:chPref val="1"/>
          <dgm:dir/>
          <dgm:animOne val="branch"/>
          <dgm:animLvl val="lvl"/>
          <dgm:resizeHandles/>
        </dgm:presLayoutVars>
      </dgm:prSet>
      <dgm:spPr/>
    </dgm:pt>
    <dgm:pt modelId="{96A2CC04-C6BB-489C-89B8-03AA3F52FB99}" type="pres">
      <dgm:prSet presAssocID="{70DE93A6-084A-4018-BBE6-49D24AA7FC6F}" presName="hierRoot1" presStyleCnt="0"/>
      <dgm:spPr/>
    </dgm:pt>
    <dgm:pt modelId="{E6878F14-E8B1-455F-BC64-421A2197668F}" type="pres">
      <dgm:prSet presAssocID="{70DE93A6-084A-4018-BBE6-49D24AA7FC6F}" presName="composite" presStyleCnt="0"/>
      <dgm:spPr/>
    </dgm:pt>
    <dgm:pt modelId="{829EE589-4A4B-411F-82A8-2621A4DBCCBE}" type="pres">
      <dgm:prSet presAssocID="{70DE93A6-084A-4018-BBE6-49D24AA7FC6F}" presName="background" presStyleLbl="node0" presStyleIdx="0" presStyleCnt="2"/>
      <dgm:spPr>
        <a:solidFill>
          <a:schemeClr val="bg1">
            <a:lumMod val="75000"/>
          </a:schemeClr>
        </a:solidFill>
      </dgm:spPr>
    </dgm:pt>
    <dgm:pt modelId="{EB644585-F0F4-486F-B161-47CE0A915107}" type="pres">
      <dgm:prSet presAssocID="{70DE93A6-084A-4018-BBE6-49D24AA7FC6F}" presName="text" presStyleLbl="fgAcc0" presStyleIdx="0" presStyleCnt="2">
        <dgm:presLayoutVars>
          <dgm:chPref val="3"/>
        </dgm:presLayoutVars>
      </dgm:prSet>
      <dgm:spPr/>
    </dgm:pt>
    <dgm:pt modelId="{E62E5C03-B25C-4FBC-A9B9-A0B7F59F5CD3}" type="pres">
      <dgm:prSet presAssocID="{70DE93A6-084A-4018-BBE6-49D24AA7FC6F}" presName="hierChild2" presStyleCnt="0"/>
      <dgm:spPr/>
    </dgm:pt>
    <dgm:pt modelId="{C62E0F2E-F38C-4712-9EF3-F8B61740EED9}" type="pres">
      <dgm:prSet presAssocID="{232AF430-53F3-4A3D-B142-7E74D20AAE61}" presName="hierRoot1" presStyleCnt="0"/>
      <dgm:spPr/>
    </dgm:pt>
    <dgm:pt modelId="{633FF3B8-6491-4BFE-BA49-5A89A8AA57A8}" type="pres">
      <dgm:prSet presAssocID="{232AF430-53F3-4A3D-B142-7E74D20AAE61}" presName="composite" presStyleCnt="0"/>
      <dgm:spPr/>
    </dgm:pt>
    <dgm:pt modelId="{FA464F7A-071D-4149-8BBC-3B4CB04A15F6}" type="pres">
      <dgm:prSet presAssocID="{232AF430-53F3-4A3D-B142-7E74D20AAE61}" presName="background" presStyleLbl="node0" presStyleIdx="1" presStyleCnt="2"/>
      <dgm:spPr>
        <a:solidFill>
          <a:schemeClr val="bg1">
            <a:lumMod val="75000"/>
          </a:schemeClr>
        </a:solidFill>
        <a:ln>
          <a:solidFill>
            <a:schemeClr val="bg1">
              <a:lumMod val="65000"/>
            </a:schemeClr>
          </a:solidFill>
        </a:ln>
      </dgm:spPr>
    </dgm:pt>
    <dgm:pt modelId="{F5806A88-4074-4793-9E81-F8956D670341}" type="pres">
      <dgm:prSet presAssocID="{232AF430-53F3-4A3D-B142-7E74D20AAE61}" presName="text" presStyleLbl="fgAcc0" presStyleIdx="1" presStyleCnt="2">
        <dgm:presLayoutVars>
          <dgm:chPref val="3"/>
        </dgm:presLayoutVars>
      </dgm:prSet>
      <dgm:spPr/>
    </dgm:pt>
    <dgm:pt modelId="{0EA1571F-C894-4783-8A1D-83DDEC608479}" type="pres">
      <dgm:prSet presAssocID="{232AF430-53F3-4A3D-B142-7E74D20AAE61}" presName="hierChild2" presStyleCnt="0"/>
      <dgm:spPr/>
    </dgm:pt>
  </dgm:ptLst>
  <dgm:cxnLst>
    <dgm:cxn modelId="{14EF9F00-53FC-4A9E-B6BC-4FE63483DDE7}" srcId="{06B7D00A-EF54-4C6E-8FAB-99972903AB37}" destId="{70DE93A6-084A-4018-BBE6-49D24AA7FC6F}" srcOrd="0" destOrd="0" parTransId="{3DDE9E23-7073-429E-8F35-0382053AAB41}" sibTransId="{A2DB55EA-BBC6-4E82-B285-07EC1141A132}"/>
    <dgm:cxn modelId="{4982DB3C-83FB-48F8-86A5-B073230154BA}" type="presOf" srcId="{06B7D00A-EF54-4C6E-8FAB-99972903AB37}" destId="{42D85C6A-9DFB-4CF0-9A27-47810435490E}" srcOrd="0" destOrd="0" presId="urn:microsoft.com/office/officeart/2005/8/layout/hierarchy1"/>
    <dgm:cxn modelId="{A9C1E86C-C21F-47C5-8738-512C327040DF}" type="presOf" srcId="{70DE93A6-084A-4018-BBE6-49D24AA7FC6F}" destId="{EB644585-F0F4-486F-B161-47CE0A915107}" srcOrd="0" destOrd="0" presId="urn:microsoft.com/office/officeart/2005/8/layout/hierarchy1"/>
    <dgm:cxn modelId="{307AB6D6-5E8D-4AE4-8C03-58710F09278F}" srcId="{06B7D00A-EF54-4C6E-8FAB-99972903AB37}" destId="{232AF430-53F3-4A3D-B142-7E74D20AAE61}" srcOrd="1" destOrd="0" parTransId="{856D7AB1-1FBD-42FC-8BF9-BBB5D782505C}" sibTransId="{35C7C00B-5FEE-450D-A324-FE02F877C1C2}"/>
    <dgm:cxn modelId="{F87815E7-2ED6-4034-A06F-2F1F88CE7852}" type="presOf" srcId="{232AF430-53F3-4A3D-B142-7E74D20AAE61}" destId="{F5806A88-4074-4793-9E81-F8956D670341}" srcOrd="0" destOrd="0" presId="urn:microsoft.com/office/officeart/2005/8/layout/hierarchy1"/>
    <dgm:cxn modelId="{200994FE-68D2-453E-BE78-AB89EDA3F40E}" type="presParOf" srcId="{42D85C6A-9DFB-4CF0-9A27-47810435490E}" destId="{96A2CC04-C6BB-489C-89B8-03AA3F52FB99}" srcOrd="0" destOrd="0" presId="urn:microsoft.com/office/officeart/2005/8/layout/hierarchy1"/>
    <dgm:cxn modelId="{C702B9B2-EE0B-4123-8A8C-443226DDC58C}" type="presParOf" srcId="{96A2CC04-C6BB-489C-89B8-03AA3F52FB99}" destId="{E6878F14-E8B1-455F-BC64-421A2197668F}" srcOrd="0" destOrd="0" presId="urn:microsoft.com/office/officeart/2005/8/layout/hierarchy1"/>
    <dgm:cxn modelId="{CC4F5605-0B20-48A2-A170-FD0CCA7EC0F7}" type="presParOf" srcId="{E6878F14-E8B1-455F-BC64-421A2197668F}" destId="{829EE589-4A4B-411F-82A8-2621A4DBCCBE}" srcOrd="0" destOrd="0" presId="urn:microsoft.com/office/officeart/2005/8/layout/hierarchy1"/>
    <dgm:cxn modelId="{E855C5EE-6391-44E2-8439-CEBF957E7E82}" type="presParOf" srcId="{E6878F14-E8B1-455F-BC64-421A2197668F}" destId="{EB644585-F0F4-486F-B161-47CE0A915107}" srcOrd="1" destOrd="0" presId="urn:microsoft.com/office/officeart/2005/8/layout/hierarchy1"/>
    <dgm:cxn modelId="{259D31B3-B774-43B1-85B3-5F5D9859A343}" type="presParOf" srcId="{96A2CC04-C6BB-489C-89B8-03AA3F52FB99}" destId="{E62E5C03-B25C-4FBC-A9B9-A0B7F59F5CD3}" srcOrd="1" destOrd="0" presId="urn:microsoft.com/office/officeart/2005/8/layout/hierarchy1"/>
    <dgm:cxn modelId="{FC20DA2C-B8D7-4EE2-B5F3-63B3700FA806}" type="presParOf" srcId="{42D85C6A-9DFB-4CF0-9A27-47810435490E}" destId="{C62E0F2E-F38C-4712-9EF3-F8B61740EED9}" srcOrd="1" destOrd="0" presId="urn:microsoft.com/office/officeart/2005/8/layout/hierarchy1"/>
    <dgm:cxn modelId="{66A047FA-5C5A-4167-A045-DBA526E89F1B}" type="presParOf" srcId="{C62E0F2E-F38C-4712-9EF3-F8B61740EED9}" destId="{633FF3B8-6491-4BFE-BA49-5A89A8AA57A8}" srcOrd="0" destOrd="0" presId="urn:microsoft.com/office/officeart/2005/8/layout/hierarchy1"/>
    <dgm:cxn modelId="{A74C553B-AE18-4AB7-A73C-95E81D0F7020}" type="presParOf" srcId="{633FF3B8-6491-4BFE-BA49-5A89A8AA57A8}" destId="{FA464F7A-071D-4149-8BBC-3B4CB04A15F6}" srcOrd="0" destOrd="0" presId="urn:microsoft.com/office/officeart/2005/8/layout/hierarchy1"/>
    <dgm:cxn modelId="{226C0A52-A6B2-4923-ACB0-ECA4A6B21A61}" type="presParOf" srcId="{633FF3B8-6491-4BFE-BA49-5A89A8AA57A8}" destId="{F5806A88-4074-4793-9E81-F8956D670341}" srcOrd="1" destOrd="0" presId="urn:microsoft.com/office/officeart/2005/8/layout/hierarchy1"/>
    <dgm:cxn modelId="{63A4C1AE-2342-48E5-A527-2124896B12E6}" type="presParOf" srcId="{C62E0F2E-F38C-4712-9EF3-F8B61740EED9}" destId="{0EA1571F-C894-4783-8A1D-83DDEC608479}"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9EE589-4A4B-411F-82A8-2621A4DBCCBE}">
      <dsp:nvSpPr>
        <dsp:cNvPr id="0" name=""/>
        <dsp:cNvSpPr/>
      </dsp:nvSpPr>
      <dsp:spPr>
        <a:xfrm>
          <a:off x="1172" y="138496"/>
          <a:ext cx="4115155" cy="2613123"/>
        </a:xfrm>
        <a:prstGeom prst="roundRect">
          <a:avLst>
            <a:gd name="adj" fmla="val 10000"/>
          </a:avLst>
        </a:prstGeom>
        <a:solidFill>
          <a:schemeClr val="bg1">
            <a:lumMod val="75000"/>
          </a:schemeClr>
        </a:solidFill>
        <a:ln>
          <a:noFill/>
        </a:ln>
        <a:effectLst/>
      </dsp:spPr>
      <dsp:style>
        <a:lnRef idx="0">
          <a:scrgbClr r="0" g="0" b="0"/>
        </a:lnRef>
        <a:fillRef idx="3">
          <a:scrgbClr r="0" g="0" b="0"/>
        </a:fillRef>
        <a:effectRef idx="2">
          <a:scrgbClr r="0" g="0" b="0"/>
        </a:effectRef>
        <a:fontRef idx="minor">
          <a:schemeClr val="lt1"/>
        </a:fontRef>
      </dsp:style>
    </dsp:sp>
    <dsp:sp modelId="{EB644585-F0F4-486F-B161-47CE0A915107}">
      <dsp:nvSpPr>
        <dsp:cNvPr id="0" name=""/>
        <dsp:cNvSpPr/>
      </dsp:nvSpPr>
      <dsp:spPr>
        <a:xfrm>
          <a:off x="458411" y="572873"/>
          <a:ext cx="4115155" cy="2613123"/>
        </a:xfrm>
        <a:prstGeom prst="roundRect">
          <a:avLst>
            <a:gd name="adj" fmla="val 10000"/>
          </a:avLst>
        </a:prstGeom>
        <a:solidFill>
          <a:schemeClr val="lt1">
            <a:alpha val="90000"/>
            <a:hueOff val="0"/>
            <a:satOff val="0"/>
            <a:lumOff val="0"/>
            <a:alphaOff val="0"/>
          </a:schemeClr>
        </a:solidFill>
        <a:ln w="9525" cap="flat" cmpd="sng" algn="ctr">
          <a:solidFill>
            <a:schemeClr val="bg1">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Art Restoration &amp;</a:t>
          </a:r>
        </a:p>
        <a:p>
          <a:pPr marL="0" lvl="0" indent="0" algn="ctr" defTabSz="977900">
            <a:lnSpc>
              <a:spcPct val="90000"/>
            </a:lnSpc>
            <a:spcBef>
              <a:spcPct val="0"/>
            </a:spcBef>
            <a:spcAft>
              <a:spcPct val="35000"/>
            </a:spcAft>
            <a:buNone/>
          </a:pPr>
          <a:r>
            <a:rPr lang="en-US" sz="2200" kern="1200" dirty="0"/>
            <a:t>Conservation</a:t>
          </a:r>
        </a:p>
        <a:p>
          <a:pPr marL="0" lvl="0" indent="0" algn="ctr" defTabSz="977900">
            <a:lnSpc>
              <a:spcPct val="90000"/>
            </a:lnSpc>
            <a:spcBef>
              <a:spcPct val="0"/>
            </a:spcBef>
            <a:spcAft>
              <a:spcPct val="35000"/>
            </a:spcAft>
            <a:buNone/>
          </a:pPr>
          <a:r>
            <a:rPr lang="en-US" sz="2200" kern="1200" dirty="0"/>
            <a:t>True conservation calls for the preservation of the object to stop material decay and delay further restoration as long as possible.</a:t>
          </a:r>
        </a:p>
      </dsp:txBody>
      <dsp:txXfrm>
        <a:off x="534947" y="649409"/>
        <a:ext cx="3962083" cy="2460051"/>
      </dsp:txXfrm>
    </dsp:sp>
    <dsp:sp modelId="{FA464F7A-071D-4149-8BBC-3B4CB04A15F6}">
      <dsp:nvSpPr>
        <dsp:cNvPr id="0" name=""/>
        <dsp:cNvSpPr/>
      </dsp:nvSpPr>
      <dsp:spPr>
        <a:xfrm>
          <a:off x="5030807" y="138496"/>
          <a:ext cx="4115155" cy="2613123"/>
        </a:xfrm>
        <a:prstGeom prst="roundRect">
          <a:avLst>
            <a:gd name="adj" fmla="val 10000"/>
          </a:avLst>
        </a:prstGeom>
        <a:solidFill>
          <a:schemeClr val="bg1">
            <a:lumMod val="75000"/>
          </a:schemeClr>
        </a:solidFill>
        <a:ln>
          <a:solidFill>
            <a:schemeClr val="bg1">
              <a:lumMod val="65000"/>
            </a:schemeClr>
          </a:solidFill>
        </a:ln>
        <a:effectLst/>
      </dsp:spPr>
      <dsp:style>
        <a:lnRef idx="0">
          <a:scrgbClr r="0" g="0" b="0"/>
        </a:lnRef>
        <a:fillRef idx="3">
          <a:scrgbClr r="0" g="0" b="0"/>
        </a:fillRef>
        <a:effectRef idx="2">
          <a:scrgbClr r="0" g="0" b="0"/>
        </a:effectRef>
        <a:fontRef idx="minor">
          <a:schemeClr val="lt1"/>
        </a:fontRef>
      </dsp:style>
    </dsp:sp>
    <dsp:sp modelId="{F5806A88-4074-4793-9E81-F8956D670341}">
      <dsp:nvSpPr>
        <dsp:cNvPr id="0" name=""/>
        <dsp:cNvSpPr/>
      </dsp:nvSpPr>
      <dsp:spPr>
        <a:xfrm>
          <a:off x="5488046" y="572873"/>
          <a:ext cx="4115155" cy="2613123"/>
        </a:xfrm>
        <a:prstGeom prst="roundRect">
          <a:avLst>
            <a:gd name="adj" fmla="val 10000"/>
          </a:avLst>
        </a:prstGeom>
        <a:solidFill>
          <a:schemeClr val="lt1">
            <a:alpha val="90000"/>
            <a:hueOff val="0"/>
            <a:satOff val="0"/>
            <a:lumOff val="0"/>
            <a:alphaOff val="0"/>
          </a:schemeClr>
        </a:solidFill>
        <a:ln w="9525" cap="flat" cmpd="sng" algn="ctr">
          <a:solidFill>
            <a:schemeClr val="bg1">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100000"/>
            </a:lnSpc>
            <a:spcBef>
              <a:spcPct val="0"/>
            </a:spcBef>
            <a:spcAft>
              <a:spcPct val="35000"/>
            </a:spcAft>
            <a:buNone/>
          </a:pPr>
          <a:r>
            <a:rPr lang="en-US" sz="2200" kern="1200" dirty="0"/>
            <a:t>Mathematical Image </a:t>
          </a:r>
        </a:p>
        <a:p>
          <a:pPr marL="0" lvl="0" indent="0" algn="ctr" defTabSz="977900">
            <a:lnSpc>
              <a:spcPct val="100000"/>
            </a:lnSpc>
            <a:spcBef>
              <a:spcPct val="0"/>
            </a:spcBef>
            <a:spcAft>
              <a:spcPct val="35000"/>
            </a:spcAft>
            <a:buNone/>
          </a:pPr>
          <a:r>
            <a:rPr lang="en-US" sz="2200" kern="1200" dirty="0"/>
            <a:t>Processing</a:t>
          </a:r>
        </a:p>
        <a:p>
          <a:pPr marL="0" lvl="0" indent="0" algn="ctr" defTabSz="977900">
            <a:lnSpc>
              <a:spcPct val="90000"/>
            </a:lnSpc>
            <a:spcBef>
              <a:spcPct val="0"/>
            </a:spcBef>
            <a:spcAft>
              <a:spcPct val="35000"/>
            </a:spcAft>
            <a:buNone/>
          </a:pPr>
          <a:r>
            <a:rPr lang="en-US" sz="2200" kern="1200" dirty="0"/>
            <a:t>The digital processing of an image to correct for visual imperfections in the least visually distracting way.</a:t>
          </a:r>
        </a:p>
      </dsp:txBody>
      <dsp:txXfrm>
        <a:off x="5564582" y="649409"/>
        <a:ext cx="3962083" cy="246005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tmp>
</file>

<file path=ppt/media/image14.tmp>
</file>

<file path=ppt/media/image15.tmp>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tmp>
</file>

<file path=ppt/media/image35.png>
</file>

<file path=ppt/media/image36.png>
</file>

<file path=ppt/media/image37.png>
</file>

<file path=ppt/media/image4.jpe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5E6B05-598F-4076-841D-701B09942A12}" type="datetimeFigureOut">
              <a:rPr lang="es-ES" smtClean="0"/>
              <a:t>18/01/2022</a:t>
            </a:fld>
            <a:endParaRPr lang="es-E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674A42-F0CC-4A2D-8622-AE15078B414B}" type="slidenum">
              <a:rPr lang="es-ES" smtClean="0"/>
              <a:t>‹#›</a:t>
            </a:fld>
            <a:endParaRPr lang="es-ES" dirty="0"/>
          </a:p>
        </p:txBody>
      </p:sp>
    </p:spTree>
    <p:extLst>
      <p:ext uri="{BB962C8B-B14F-4D97-AF65-F5344CB8AC3E}">
        <p14:creationId xmlns:p14="http://schemas.microsoft.com/office/powerpoint/2010/main" val="3959592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a:t>
            </a:fld>
            <a:endParaRPr lang="es-ES" dirty="0"/>
          </a:p>
        </p:txBody>
      </p:sp>
    </p:spTree>
    <p:extLst>
      <p:ext uri="{BB962C8B-B14F-4D97-AF65-F5344CB8AC3E}">
        <p14:creationId xmlns:p14="http://schemas.microsoft.com/office/powerpoint/2010/main" val="719616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12</a:t>
            </a:fld>
            <a:endParaRPr lang="es-ES" dirty="0"/>
          </a:p>
        </p:txBody>
      </p:sp>
    </p:spTree>
    <p:extLst>
      <p:ext uri="{BB962C8B-B14F-4D97-AF65-F5344CB8AC3E}">
        <p14:creationId xmlns:p14="http://schemas.microsoft.com/office/powerpoint/2010/main" val="7678052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Here I have 4 different paintings, the original old painting needing to be restored, the chemically cleaned &amp; restored version of the original painting, an example sample painting used for recoloring the digitally restored painting, and the digitally restored painting. Testing the similarity matrix in the upper right hand side which shows the chemically cleaned painting to be a bit more similar to the original than the digitally restored version, it has lower divergence, can you guess which painting is which?</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effectLst/>
                <a:highlight>
                  <a:srgbClr val="FFFF00"/>
                </a:highlight>
                <a:latin typeface="Calibri" panose="020F0502020204030204" pitchFamily="34" charset="0"/>
                <a:ea typeface="DengXian" panose="02010600030101010101" pitchFamily="2" charset="-122"/>
                <a:cs typeface="Arial" panose="020B0604020202020204" pitchFamily="34" charset="0"/>
              </a:rPr>
              <a:t>Click to Reveal</a:t>
            </a:r>
            <a:endParaRPr lang="es-ES" sz="1800" dirty="0">
              <a:effectLst/>
              <a:highlight>
                <a:srgbClr val="FFFF00"/>
              </a:highligh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	Example is actually flipped, so position of the paint doesn’t matter, just overall color distribution of the sample is important.</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13</a:t>
            </a:fld>
            <a:endParaRPr lang="es-ES" dirty="0"/>
          </a:p>
        </p:txBody>
      </p:sp>
    </p:spTree>
    <p:extLst>
      <p:ext uri="{BB962C8B-B14F-4D97-AF65-F5344CB8AC3E}">
        <p14:creationId xmlns:p14="http://schemas.microsoft.com/office/powerpoint/2010/main" val="21789214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The sample paintings used for the digital restoration of these images were not copies of the original, but their own painting.</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effectLst/>
                <a:highlight>
                  <a:srgbClr val="FFFF00"/>
                </a:highlight>
                <a:latin typeface="Calibri" panose="020F0502020204030204" pitchFamily="34" charset="0"/>
                <a:ea typeface="DengXian" panose="02010600030101010101" pitchFamily="2" charset="-122"/>
                <a:cs typeface="Arial" panose="020B0604020202020204" pitchFamily="34" charset="0"/>
              </a:rPr>
              <a:t>Zoom on a &amp; c on left</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effectLst/>
                <a:highlight>
                  <a:srgbClr val="FFFF00"/>
                </a:highlight>
                <a:latin typeface="Calibri" panose="020F0502020204030204" pitchFamily="34" charset="0"/>
                <a:ea typeface="DengXian" panose="02010600030101010101" pitchFamily="2" charset="-122"/>
                <a:cs typeface="Arial" panose="020B0604020202020204" pitchFamily="34" charset="0"/>
              </a:rPr>
              <a:t>Zoom in on table</a:t>
            </a:r>
            <a:r>
              <a:rPr lang="en-US" sz="1800" dirty="0">
                <a:effectLst/>
                <a:latin typeface="Calibri" panose="020F0502020204030204" pitchFamily="34" charset="0"/>
                <a:ea typeface="DengXian" panose="02010600030101010101" pitchFamily="2" charset="-122"/>
                <a:cs typeface="Arial" panose="020B0604020202020204" pitchFamily="34" charset="0"/>
              </a:rPr>
              <a:t> </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	For figure 5, the chemically cleaned painting has lower divergence from the original painting than the digitally restored one using the example painting, for all color channels, you can see the chemically cleaned one still has that amber coloration with muted colors, where as d has much more vivid colors, leading to increased divergence in all channels.</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effectLst/>
                <a:highlight>
                  <a:srgbClr val="FFFF00"/>
                </a:highlight>
                <a:latin typeface="Calibri" panose="020F0502020204030204" pitchFamily="34" charset="0"/>
                <a:ea typeface="DengXian" panose="02010600030101010101" pitchFamily="2" charset="-122"/>
                <a:cs typeface="Arial" panose="020B0604020202020204" pitchFamily="34" charset="0"/>
              </a:rPr>
              <a:t>Go to right</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	Even though the sample painting is way more different subject wise, the divergence for the digitally restored painting is smaller than the chemically cleaned one, although the chemically clean one may be more alike to what the painting looked like when it was painted.</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14</a:t>
            </a:fld>
            <a:endParaRPr lang="es-ES" dirty="0"/>
          </a:p>
        </p:txBody>
      </p:sp>
    </p:spTree>
    <p:extLst>
      <p:ext uri="{BB962C8B-B14F-4D97-AF65-F5344CB8AC3E}">
        <p14:creationId xmlns:p14="http://schemas.microsoft.com/office/powerpoint/2010/main" val="42281353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C being a painting of the blue ocean causes the sky to be a lot more blue and the point cluster shows that</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The red on the sand shows up int the clouds.</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Cropping g to not include the dark tree in the forefront and red shadows on the sand makes the restored painting using k much more similar to the original</a:t>
            </a:r>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15</a:t>
            </a:fld>
            <a:endParaRPr lang="es-ES" dirty="0"/>
          </a:p>
        </p:txBody>
      </p:sp>
    </p:spTree>
    <p:extLst>
      <p:ext uri="{BB962C8B-B14F-4D97-AF65-F5344CB8AC3E}">
        <p14:creationId xmlns:p14="http://schemas.microsoft.com/office/powerpoint/2010/main" val="437757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16</a:t>
            </a:fld>
            <a:endParaRPr lang="es-ES" dirty="0"/>
          </a:p>
        </p:txBody>
      </p:sp>
    </p:spTree>
    <p:extLst>
      <p:ext uri="{BB962C8B-B14F-4D97-AF65-F5344CB8AC3E}">
        <p14:creationId xmlns:p14="http://schemas.microsoft.com/office/powerpoint/2010/main" val="22861859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DengXian" panose="02010600030101010101" pitchFamily="2" charset="-122"/>
                <a:cs typeface="Arial" panose="020B0604020202020204" pitchFamily="34" charset="0"/>
              </a:rPr>
              <a:t>A throwback to Annette’s neural networks presentation,</a:t>
            </a:r>
            <a:r>
              <a:rPr lang="en-US" sz="1800" kern="1200" dirty="0">
                <a:solidFill>
                  <a:srgbClr val="000000"/>
                </a:solidFill>
                <a:effectLst/>
                <a:latin typeface="Calibri" panose="020F0502020204030204" pitchFamily="34" charset="0"/>
                <a:ea typeface="DengXian" panose="02010600030101010101" pitchFamily="2" charset="-122"/>
                <a:cs typeface="Arial" panose="020B0604020202020204" pitchFamily="34" charset="0"/>
              </a:rPr>
              <a:t> we can use a neural network to identify cracks and brush strokes to be </a:t>
            </a:r>
            <a:r>
              <a:rPr lang="en-US" sz="1800" kern="1200" dirty="0" err="1">
                <a:solidFill>
                  <a:srgbClr val="000000"/>
                </a:solidFill>
                <a:effectLst/>
                <a:latin typeface="Calibri" panose="020F0502020204030204" pitchFamily="34" charset="0"/>
                <a:ea typeface="DengXian" panose="02010600030101010101" pitchFamily="2" charset="-122"/>
                <a:cs typeface="Arial" panose="020B0604020202020204" pitchFamily="34" charset="0"/>
              </a:rPr>
              <a:t>inpainted</a:t>
            </a:r>
            <a:r>
              <a:rPr lang="en-US" sz="1800" kern="1200" dirty="0">
                <a:solidFill>
                  <a:srgbClr val="000000"/>
                </a:solidFill>
                <a:effectLst/>
                <a:latin typeface="Calibri" panose="020F0502020204030204" pitchFamily="34" charset="0"/>
                <a:ea typeface="DengXian" panose="02010600030101010101" pitchFamily="2" charset="-122"/>
                <a:cs typeface="Arial" panose="020B0604020202020204" pitchFamily="34" charset="0"/>
              </a:rPr>
              <a:t>. </a:t>
            </a:r>
            <a:r>
              <a:rPr lang="en-US" sz="1800" dirty="0">
                <a:effectLst/>
                <a:latin typeface="Calibri" panose="020F0502020204030204" pitchFamily="34" charset="0"/>
                <a:ea typeface="DengXian" panose="02010600030101010101" pitchFamily="2" charset="-122"/>
                <a:cs typeface="Arial" panose="020B0604020202020204" pitchFamily="34" charset="0"/>
              </a:rPr>
              <a:t>The Minimal Radial Basis Function (MRBF) neural network [ZV09], after its training phase, becomes capable of deciding whether the pixel area in the original image belongs to a brush stroke or a crack.</a:t>
            </a:r>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17</a:t>
            </a:fld>
            <a:endParaRPr lang="es-ES" dirty="0"/>
          </a:p>
        </p:txBody>
      </p:sp>
    </p:spTree>
    <p:extLst>
      <p:ext uri="{BB962C8B-B14F-4D97-AF65-F5344CB8AC3E}">
        <p14:creationId xmlns:p14="http://schemas.microsoft.com/office/powerpoint/2010/main" val="10452937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Besides 2d restoration, art conservators are also exploring 3d restoration projects</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solidFill>
                  <a:srgbClr val="333333"/>
                </a:solidFill>
                <a:effectLst/>
                <a:latin typeface="Helvetica Neue"/>
                <a:ea typeface="DengXian" panose="02010600030101010101" pitchFamily="2" charset="-122"/>
                <a:cs typeface="Arial" panose="020B0604020202020204" pitchFamily="34" charset="0"/>
              </a:rPr>
              <a:t>A </a:t>
            </a:r>
            <a:r>
              <a:rPr lang="es-ES" sz="1800" b="1" dirty="0" err="1">
                <a:effectLst/>
                <a:latin typeface="Helvetica Neue"/>
                <a:ea typeface="DengXian" panose="02010600030101010101" pitchFamily="2" charset="-122"/>
                <a:cs typeface="Arial" panose="020B0604020202020204" pitchFamily="34" charset="0"/>
              </a:rPr>
              <a:t>mask</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is</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an</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area</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of</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your</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model</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that</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is</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shielded</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from</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sculpting</a:t>
            </a:r>
            <a:r>
              <a:rPr lang="es-ES" sz="1800" dirty="0">
                <a:effectLst/>
                <a:latin typeface="Calibri" panose="020F0502020204030204" pitchFamily="34" charset="0"/>
                <a:ea typeface="DengXian" panose="02010600030101010101" pitchFamily="2" charset="-122"/>
                <a:cs typeface="Arial" panose="020B0604020202020204" pitchFamily="34" charset="0"/>
              </a:rPr>
              <a:t>, </a:t>
            </a:r>
            <a:r>
              <a:rPr lang="es-ES" sz="1800" dirty="0" err="1">
                <a:effectLst/>
                <a:latin typeface="Calibri" panose="020F0502020204030204" pitchFamily="34" charset="0"/>
                <a:ea typeface="DengXian" panose="02010600030101010101" pitchFamily="2" charset="-122"/>
                <a:cs typeface="Arial" panose="020B0604020202020204" pitchFamily="34" charset="0"/>
              </a:rPr>
              <a:t>painting</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r>
              <a:rPr lang="en-US" sz="1800" dirty="0">
                <a:solidFill>
                  <a:srgbClr val="333333"/>
                </a:solidFill>
                <a:effectLst/>
                <a:latin typeface="Helvetica Neue"/>
                <a:ea typeface="DengXian" panose="02010600030101010101" pitchFamily="2" charset="-122"/>
                <a:cs typeface="Arial" panose="020B0604020202020204" pitchFamily="34" charset="0"/>
              </a:rPr>
              <a:t>Segmentation covered in Callie’s unwrapping history presentation</a:t>
            </a:r>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18</a:t>
            </a:fld>
            <a:endParaRPr lang="es-ES" dirty="0"/>
          </a:p>
        </p:txBody>
      </p:sp>
    </p:spTree>
    <p:extLst>
      <p:ext uri="{BB962C8B-B14F-4D97-AF65-F5344CB8AC3E}">
        <p14:creationId xmlns:p14="http://schemas.microsoft.com/office/powerpoint/2010/main" val="14446884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solidFill>
                  <a:srgbClr val="333333"/>
                </a:solidFill>
                <a:effectLst/>
                <a:latin typeface="Helvetica Neue"/>
                <a:ea typeface="DengXian" panose="02010600030101010101" pitchFamily="2" charset="-122"/>
                <a:cs typeface="Arial" panose="020B0604020202020204" pitchFamily="34" charset="0"/>
              </a:rPr>
              <a:t>A shows a rough 3d model of the two subjects</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solidFill>
                  <a:srgbClr val="333333"/>
                </a:solidFill>
                <a:effectLst/>
                <a:latin typeface="Helvetica Neue"/>
                <a:ea typeface="DengXian" panose="02010600030101010101" pitchFamily="2" charset="-122"/>
                <a:cs typeface="Arial" panose="020B0604020202020204" pitchFamily="34" charset="0"/>
              </a:rPr>
              <a:t>B shows the masking and segmentation of the subjects in the original</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solidFill>
                  <a:srgbClr val="333333"/>
                </a:solidFill>
                <a:effectLst/>
                <a:latin typeface="Helvetica Neue"/>
                <a:ea typeface="DengXian" panose="02010600030101010101" pitchFamily="2" charset="-122"/>
                <a:cs typeface="Arial" panose="020B0604020202020204" pitchFamily="34" charset="0"/>
              </a:rPr>
              <a:t>C shows how the models have been clipped down after the projection of the segmentation</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a:lnSpc>
                <a:spcPct val="107000"/>
              </a:lnSpc>
              <a:spcBef>
                <a:spcPts val="0"/>
              </a:spcBef>
              <a:spcAft>
                <a:spcPts val="800"/>
              </a:spcAft>
            </a:pPr>
            <a:r>
              <a:rPr lang="en-US" sz="1800" dirty="0">
                <a:solidFill>
                  <a:srgbClr val="333333"/>
                </a:solidFill>
                <a:effectLst/>
                <a:latin typeface="Helvetica Neue"/>
                <a:ea typeface="DengXian" panose="02010600030101010101" pitchFamily="2" charset="-122"/>
                <a:cs typeface="Arial" panose="020B0604020202020204" pitchFamily="34" charset="0"/>
              </a:rPr>
              <a:t>D shows the 3d models after texture projection</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19</a:t>
            </a:fld>
            <a:endParaRPr lang="es-ES" dirty="0"/>
          </a:p>
        </p:txBody>
      </p:sp>
    </p:spTree>
    <p:extLst>
      <p:ext uri="{BB962C8B-B14F-4D97-AF65-F5344CB8AC3E}">
        <p14:creationId xmlns:p14="http://schemas.microsoft.com/office/powerpoint/2010/main" val="41489946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333333"/>
                </a:solidFill>
                <a:effectLst/>
                <a:latin typeface="Helvetica Neue"/>
                <a:ea typeface="DengXian" panose="02010600030101010101" pitchFamily="2" charset="-122"/>
                <a:cs typeface="Arial" panose="020B0604020202020204" pitchFamily="34" charset="0"/>
              </a:rPr>
              <a:t>On the British museum’s webpage and their </a:t>
            </a:r>
            <a:r>
              <a:rPr lang="en-US" sz="1800" dirty="0" err="1">
                <a:solidFill>
                  <a:srgbClr val="333333"/>
                </a:solidFill>
                <a:effectLst/>
                <a:latin typeface="Helvetica Neue"/>
                <a:ea typeface="DengXian" panose="02010600030101010101" pitchFamily="2" charset="-122"/>
                <a:cs typeface="Arial" panose="020B0604020202020204" pitchFamily="34" charset="0"/>
              </a:rPr>
              <a:t>facebook</a:t>
            </a:r>
            <a:r>
              <a:rPr lang="en-US" sz="1800" dirty="0">
                <a:solidFill>
                  <a:srgbClr val="333333"/>
                </a:solidFill>
                <a:effectLst/>
                <a:latin typeface="Helvetica Neue"/>
                <a:ea typeface="DengXian" panose="02010600030101010101" pitchFamily="2" charset="-122"/>
                <a:cs typeface="Arial" panose="020B0604020202020204" pitchFamily="34" charset="0"/>
              </a:rPr>
              <a:t> they have this video of the 3d conservation of Xiang </a:t>
            </a:r>
            <a:r>
              <a:rPr lang="en-US" sz="1800" dirty="0" err="1">
                <a:solidFill>
                  <a:srgbClr val="333333"/>
                </a:solidFill>
                <a:effectLst/>
                <a:latin typeface="Helvetica Neue"/>
                <a:ea typeface="DengXian" panose="02010600030101010101" pitchFamily="2" charset="-122"/>
                <a:cs typeface="Arial" panose="020B0604020202020204" pitchFamily="34" charset="0"/>
              </a:rPr>
              <a:t>Shengmo’s</a:t>
            </a:r>
            <a:r>
              <a:rPr lang="en-US" sz="1800" dirty="0">
                <a:solidFill>
                  <a:srgbClr val="333333"/>
                </a:solidFill>
                <a:effectLst/>
                <a:latin typeface="Helvetica Neue"/>
                <a:ea typeface="DengXian" panose="02010600030101010101" pitchFamily="2" charset="-122"/>
                <a:cs typeface="Arial" panose="020B0604020202020204" pitchFamily="34" charset="0"/>
              </a:rPr>
              <a:t> Reading in the Autumn mountains which I have sped up and added </a:t>
            </a:r>
            <a:r>
              <a:rPr lang="en-US" sz="1800" dirty="0" err="1">
                <a:solidFill>
                  <a:srgbClr val="333333"/>
                </a:solidFill>
                <a:effectLst/>
                <a:latin typeface="Helvetica Neue"/>
                <a:ea typeface="DengXian" panose="02010600030101010101" pitchFamily="2" charset="-122"/>
                <a:cs typeface="Arial" panose="020B0604020202020204" pitchFamily="34" charset="0"/>
              </a:rPr>
              <a:t>backround</a:t>
            </a:r>
            <a:r>
              <a:rPr lang="en-US" sz="1800" dirty="0">
                <a:solidFill>
                  <a:srgbClr val="333333"/>
                </a:solidFill>
                <a:effectLst/>
                <a:latin typeface="Helvetica Neue"/>
                <a:ea typeface="DengXian" panose="02010600030101010101" pitchFamily="2" charset="-122"/>
                <a:cs typeface="Arial" panose="020B0604020202020204" pitchFamily="34" charset="0"/>
              </a:rPr>
              <a:t> music for our viewing pleasure.</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20</a:t>
            </a:fld>
            <a:endParaRPr lang="es-ES" dirty="0"/>
          </a:p>
        </p:txBody>
      </p:sp>
    </p:spTree>
    <p:extLst>
      <p:ext uri="{BB962C8B-B14F-4D97-AF65-F5344CB8AC3E}">
        <p14:creationId xmlns:p14="http://schemas.microsoft.com/office/powerpoint/2010/main" val="24947700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674A42-F0CC-4A2D-8622-AE15078B414B}" type="slidenum">
              <a:rPr lang="es-ES" smtClean="0"/>
              <a:t>21</a:t>
            </a:fld>
            <a:endParaRPr lang="es-ES" dirty="0"/>
          </a:p>
        </p:txBody>
      </p:sp>
    </p:spTree>
    <p:extLst>
      <p:ext uri="{BB962C8B-B14F-4D97-AF65-F5344CB8AC3E}">
        <p14:creationId xmlns:p14="http://schemas.microsoft.com/office/powerpoint/2010/main" val="1492765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2</a:t>
            </a:fld>
            <a:endParaRPr lang="es-ES" dirty="0"/>
          </a:p>
        </p:txBody>
      </p:sp>
    </p:spTree>
    <p:extLst>
      <p:ext uri="{BB962C8B-B14F-4D97-AF65-F5344CB8AC3E}">
        <p14:creationId xmlns:p14="http://schemas.microsoft.com/office/powerpoint/2010/main" val="2649184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3</a:t>
            </a:fld>
            <a:endParaRPr lang="es-ES" dirty="0"/>
          </a:p>
        </p:txBody>
      </p:sp>
    </p:spTree>
    <p:extLst>
      <p:ext uri="{BB962C8B-B14F-4D97-AF65-F5344CB8AC3E}">
        <p14:creationId xmlns:p14="http://schemas.microsoft.com/office/powerpoint/2010/main" val="2514042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4</a:t>
            </a:fld>
            <a:endParaRPr lang="es-ES" dirty="0"/>
          </a:p>
        </p:txBody>
      </p:sp>
    </p:spTree>
    <p:extLst>
      <p:ext uri="{BB962C8B-B14F-4D97-AF65-F5344CB8AC3E}">
        <p14:creationId xmlns:p14="http://schemas.microsoft.com/office/powerpoint/2010/main" val="1250639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5</a:t>
            </a:fld>
            <a:endParaRPr lang="es-ES" dirty="0"/>
          </a:p>
        </p:txBody>
      </p:sp>
    </p:spTree>
    <p:extLst>
      <p:ext uri="{BB962C8B-B14F-4D97-AF65-F5344CB8AC3E}">
        <p14:creationId xmlns:p14="http://schemas.microsoft.com/office/powerpoint/2010/main" val="830097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DengXian" panose="02010600030101010101" pitchFamily="2" charset="-122"/>
                <a:cs typeface="Arial" panose="020B0604020202020204" pitchFamily="34" charset="0"/>
              </a:rPr>
              <a:t>The paper “ Digital restoration of old paintings” describes recoloring an old painting based on the color space/coloration of a clean sample painting using statistics and matrix manipulations.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DengXian" panose="02010600030101010101" pitchFamily="2" charset="-122"/>
                <a:cs typeface="Arial" panose="020B0604020202020204" pitchFamily="34" charset="0"/>
              </a:rPr>
              <a:t>Covariance is a measure of how much two random variables vary together, instead of variance which is just how the varying of an x relates to a y.</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DengXian" panose="02010600030101010101" pitchFamily="2" charset="-122"/>
                <a:cs typeface="Arial" panose="020B0604020202020204" pitchFamily="34" charset="0"/>
              </a:rPr>
              <a:t>SVD is an algorithm to decompose one complicated matrix with many variables or factors into 3 other matrices.</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6</a:t>
            </a:fld>
            <a:endParaRPr lang="es-ES" dirty="0"/>
          </a:p>
        </p:txBody>
      </p:sp>
    </p:spTree>
    <p:extLst>
      <p:ext uri="{BB962C8B-B14F-4D97-AF65-F5344CB8AC3E}">
        <p14:creationId xmlns:p14="http://schemas.microsoft.com/office/powerpoint/2010/main" val="4115058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A unitary matrix is a matrix whose inverse equals its conjugate transpose</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indent="44958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Arial" panose="020B0604020202020204" pitchFamily="34" charset="0"/>
              </a:rPr>
              <a:t>It is complete &amp; square.</a:t>
            </a: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DengXian" panose="02010600030101010101" pitchFamily="2" charset="-122"/>
                <a:cs typeface="Arial" panose="020B0604020202020204" pitchFamily="34" charset="0"/>
              </a:rPr>
              <a:t>Here are the matrices used for future transformations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DengXian" panose="02010600030101010101" pitchFamily="2" charset="-122"/>
                <a:cs typeface="Times New Roman" panose="02020603050405020304" pitchFamily="18" charset="0"/>
              </a:rPr>
              <a:t>Where… denote the homogeneous coordinates of pixel points for the result and old paintings respectively. This transformation is applied to each pixel of the old painting</a:t>
            </a:r>
            <a:endParaRPr lang="es-ES" sz="1800" dirty="0">
              <a:effectLst/>
              <a:latin typeface="Calibri" panose="020F0502020204030204" pitchFamily="34" charset="0"/>
              <a:ea typeface="DengXian"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ES" sz="1800" dirty="0">
              <a:effectLst/>
              <a:latin typeface="Calibri" panose="020F0502020204030204" pitchFamily="34" charset="0"/>
              <a:ea typeface="DengXian" panose="02010600030101010101" pitchFamily="2" charset="-122"/>
              <a:cs typeface="Arial" panose="020B0604020202020204" pitchFamily="34" charset="0"/>
            </a:endParaRPr>
          </a:p>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7</a:t>
            </a:fld>
            <a:endParaRPr lang="es-ES" dirty="0"/>
          </a:p>
        </p:txBody>
      </p:sp>
    </p:spTree>
    <p:extLst>
      <p:ext uri="{BB962C8B-B14F-4D97-AF65-F5344CB8AC3E}">
        <p14:creationId xmlns:p14="http://schemas.microsoft.com/office/powerpoint/2010/main" val="10135579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DengXian" panose="02010600030101010101" pitchFamily="2" charset="-122"/>
                <a:cs typeface="Arial" panose="020B0604020202020204" pitchFamily="34" charset="0"/>
              </a:rPr>
              <a:t>We need to be able to quantifiably measure how faithful or similar the digitally restored or chemically cleaned results are to the original painting for quality assurance, one method used is finding the </a:t>
            </a:r>
            <a:r>
              <a:rPr lang="en-US" sz="1800" dirty="0" err="1">
                <a:effectLst/>
                <a:latin typeface="Calibri" panose="020F0502020204030204" pitchFamily="34" charset="0"/>
                <a:ea typeface="DengXian" panose="02010600030101010101" pitchFamily="2" charset="-122"/>
                <a:cs typeface="Arial" panose="020B0604020202020204" pitchFamily="34" charset="0"/>
              </a:rPr>
              <a:t>Kullback-liebler</a:t>
            </a:r>
            <a:r>
              <a:rPr lang="en-US" sz="1800" dirty="0">
                <a:effectLst/>
                <a:latin typeface="Calibri" panose="020F0502020204030204" pitchFamily="34" charset="0"/>
                <a:ea typeface="DengXian" panose="02010600030101010101" pitchFamily="2" charset="-122"/>
                <a:cs typeface="Arial" panose="020B0604020202020204" pitchFamily="34" charset="0"/>
              </a:rPr>
              <a:t> divergence between the result and the original.</a:t>
            </a:r>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8</a:t>
            </a:fld>
            <a:endParaRPr lang="es-ES" dirty="0"/>
          </a:p>
        </p:txBody>
      </p:sp>
    </p:spTree>
    <p:extLst>
      <p:ext uri="{BB962C8B-B14F-4D97-AF65-F5344CB8AC3E}">
        <p14:creationId xmlns:p14="http://schemas.microsoft.com/office/powerpoint/2010/main" val="1895968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96674A42-F0CC-4A2D-8622-AE15078B414B}" type="slidenum">
              <a:rPr lang="es-ES" smtClean="0"/>
              <a:t>11</a:t>
            </a:fld>
            <a:endParaRPr lang="es-ES" dirty="0"/>
          </a:p>
        </p:txBody>
      </p:sp>
    </p:spTree>
    <p:extLst>
      <p:ext uri="{BB962C8B-B14F-4D97-AF65-F5344CB8AC3E}">
        <p14:creationId xmlns:p14="http://schemas.microsoft.com/office/powerpoint/2010/main" val="35532172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07CE569E-9B7C-4CB9-AB80-C0841F922CFF}"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368897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7CE569E-9B7C-4CB9-AB80-C0841F922CFF}"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237104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7CE569E-9B7C-4CB9-AB80-C0841F922CFF}"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49596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7CE569E-9B7C-4CB9-AB80-C0841F922CFF}"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42495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7CE569E-9B7C-4CB9-AB80-C0841F922CFF}"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42326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7CE569E-9B7C-4CB9-AB80-C0841F922CFF}"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79591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7CE569E-9B7C-4CB9-AB80-C0841F922CFF}"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51800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7CE569E-9B7C-4CB9-AB80-C0841F922CFF}"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11454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7CE569E-9B7C-4CB9-AB80-C0841F922CFF}" type="slidenum">
              <a:rPr lang="en-US" smtClean="0"/>
              <a:t>‹#›</a:t>
            </a:fld>
            <a:endParaRPr lang="en-US" dirty="0"/>
          </a:p>
        </p:txBody>
      </p:sp>
    </p:spTree>
    <p:extLst>
      <p:ext uri="{BB962C8B-B14F-4D97-AF65-F5344CB8AC3E}">
        <p14:creationId xmlns:p14="http://schemas.microsoft.com/office/powerpoint/2010/main" val="14838247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969C88-B244-455D-A017-012B25B1ACDD}" type="datetimeFigureOut">
              <a:rPr lang="en-US" smtClean="0"/>
              <a:t>1/18/2022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7CE569E-9B7C-4CB9-AB80-C0841F922CFF}" type="slidenum">
              <a:rPr lang="en-US" smtClean="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79449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76969C88-B244-455D-A017-012B25B1ACDD}" type="datetimeFigureOut">
              <a:rPr lang="en-US" smtClean="0"/>
              <a:t>1/18/2022</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07CE569E-9B7C-4CB9-AB80-C0841F922CFF}"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64639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76969C88-B244-455D-A017-012B25B1ACDD}" type="datetimeFigureOut">
              <a:rPr lang="en-US" smtClean="0"/>
              <a:pPr/>
              <a:t>1/18/2022</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07CE569E-9B7C-4CB9-AB80-C0841F922CFF}"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973955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hyperlink" Target="http://thehigherlearning.com/2014/08/24/how-a-parisian-engineer-revealed-the-mona-lisas-500-year-old-secret/"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blog.statsbot.co/singular-value-decomposition-tutorial-52c695315254"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jpeg"/><Relationship Id="rId7"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1.jpeg"/><Relationship Id="rId7"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8" Type="http://schemas.openxmlformats.org/officeDocument/2006/relationships/image" Target="../media/image33.png"/><Relationship Id="rId3" Type="http://schemas.microsoft.com/office/2007/relationships/media" Target="../media/media2.mp4"/><Relationship Id="rId7" Type="http://schemas.openxmlformats.org/officeDocument/2006/relationships/image" Target="../media/image3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6.xml"/><Relationship Id="rId5" Type="http://schemas.openxmlformats.org/officeDocument/2006/relationships/slideLayout" Target="../slideLayouts/slideLayout2.xml"/><Relationship Id="rId10" Type="http://schemas.openxmlformats.org/officeDocument/2006/relationships/image" Target="../media/image1.jpeg"/><Relationship Id="rId4" Type="http://schemas.openxmlformats.org/officeDocument/2006/relationships/video" Target="../media/media2.mp4"/><Relationship Id="rId9" Type="http://schemas.openxmlformats.org/officeDocument/2006/relationships/hyperlink" Target="http://docs.pixologic.com/user-guide/3d-modeling/modeling-basics/masking/#:~:text=A%20mask%20is%20an%20area,when%20in%203D%20Edit%20mode.&amp;text=The%20effect%20that%20operations%20such,the%20mask%20at%20each%20point."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34.tmp"/><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7.png"/><Relationship Id="rId5" Type="http://schemas.openxmlformats.org/officeDocument/2006/relationships/image" Target="../media/image1.jpeg"/><Relationship Id="rId4"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brightside.me/creativity-art/9-fatal-errors-of-restorers-which-shook-the-world-354560/"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jpeg"/><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blog.statsbot.co/singular-value-decomposition-tutorial-52c695315254?gi=9881d42e3930"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s://www.sciencedirect.com/topics/mathematics/unitary-matrix" TargetMode="External"/><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4.tmp"/><Relationship Id="rId4" Type="http://schemas.openxmlformats.org/officeDocument/2006/relationships/image" Target="../media/image10.png"/><Relationship Id="rId9" Type="http://schemas.openxmlformats.org/officeDocument/2006/relationships/image" Target="../media/image13.tmp"/></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sciencedirect.com/topics/engineering/relative-entropy"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FD31DF5F-EDD4-42F0-B539-A7919D319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E42BCEC9-2CA3-44A0-8830-DA25C04423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1">
            <a:extLst>
              <a:ext uri="{FF2B5EF4-FFF2-40B4-BE49-F238E27FC236}">
                <a16:creationId xmlns:a16="http://schemas.microsoft.com/office/drawing/2014/main" id="{EBB46336-8852-4F7D-9266-904976AFC3B0}"/>
              </a:ext>
            </a:extLst>
          </p:cNvPr>
          <p:cNvSpPr>
            <a:spLocks noGrp="1"/>
          </p:cNvSpPr>
          <p:nvPr>
            <p:ph type="ctrTitle"/>
          </p:nvPr>
        </p:nvSpPr>
        <p:spPr>
          <a:xfrm>
            <a:off x="485695" y="1474969"/>
            <a:ext cx="3026558" cy="1868760"/>
          </a:xfrm>
        </p:spPr>
        <p:txBody>
          <a:bodyPr>
            <a:normAutofit fontScale="90000"/>
          </a:bodyPr>
          <a:lstStyle/>
          <a:p>
            <a:r>
              <a:rPr lang="en-US" sz="2800" dirty="0"/>
              <a:t>The Mathematical Image Processing of masterpieces  </a:t>
            </a:r>
            <a:endParaRPr lang="es-ES" sz="2800" dirty="0"/>
          </a:p>
        </p:txBody>
      </p:sp>
      <p:cxnSp>
        <p:nvCxnSpPr>
          <p:cNvPr id="30" name="Straight Connector 29">
            <a:extLst>
              <a:ext uri="{FF2B5EF4-FFF2-40B4-BE49-F238E27FC236}">
                <a16:creationId xmlns:a16="http://schemas.microsoft.com/office/drawing/2014/main" id="{17A887C3-690B-4858-A6B1-19C93D6C79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009" y="3526496"/>
            <a:ext cx="3023617"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3" name="Subtitle 2">
            <a:extLst>
              <a:ext uri="{FF2B5EF4-FFF2-40B4-BE49-F238E27FC236}">
                <a16:creationId xmlns:a16="http://schemas.microsoft.com/office/drawing/2014/main" id="{3D4B2D0F-B578-49A9-9EA0-4F02A5B7B33F}"/>
              </a:ext>
            </a:extLst>
          </p:cNvPr>
          <p:cNvSpPr>
            <a:spLocks noGrp="1"/>
          </p:cNvSpPr>
          <p:nvPr>
            <p:ph type="subTitle" idx="1"/>
          </p:nvPr>
        </p:nvSpPr>
        <p:spPr>
          <a:xfrm>
            <a:off x="485695" y="3531204"/>
            <a:ext cx="3026557" cy="1603844"/>
          </a:xfrm>
        </p:spPr>
        <p:txBody>
          <a:bodyPr>
            <a:normAutofit/>
          </a:bodyPr>
          <a:lstStyle/>
          <a:p>
            <a:r>
              <a:rPr lang="en-US" sz="1600" dirty="0"/>
              <a:t>Stephany Palmer</a:t>
            </a:r>
            <a:endParaRPr lang="es-ES" sz="1600" dirty="0"/>
          </a:p>
        </p:txBody>
      </p:sp>
      <p:grpSp>
        <p:nvGrpSpPr>
          <p:cNvPr id="32" name="Group 31">
            <a:extLst>
              <a:ext uri="{FF2B5EF4-FFF2-40B4-BE49-F238E27FC236}">
                <a16:creationId xmlns:a16="http://schemas.microsoft.com/office/drawing/2014/main" id="{C8139A8F-A07A-40ED-843E-77B6C19606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90638" y="482171"/>
            <a:ext cx="7560115" cy="5149101"/>
            <a:chOff x="7463258" y="583365"/>
            <a:chExt cx="7560115" cy="5181928"/>
          </a:xfrm>
        </p:grpSpPr>
        <p:sp>
          <p:nvSpPr>
            <p:cNvPr id="23" name="Rectangle 32">
              <a:extLst>
                <a:ext uri="{FF2B5EF4-FFF2-40B4-BE49-F238E27FC236}">
                  <a16:creationId xmlns:a16="http://schemas.microsoft.com/office/drawing/2014/main" id="{CB76A8FD-6218-4D71-BF00-94BB53A620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8" y="583365"/>
              <a:ext cx="7560115"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Rectangle 33">
              <a:extLst>
                <a:ext uri="{FF2B5EF4-FFF2-40B4-BE49-F238E27FC236}">
                  <a16:creationId xmlns:a16="http://schemas.microsoft.com/office/drawing/2014/main" id="{42F3A470-0440-4799-BF8F-1B29934D8F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7" y="915807"/>
              <a:ext cx="69282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36" name="Picture 35">
            <a:extLst>
              <a:ext uri="{FF2B5EF4-FFF2-40B4-BE49-F238E27FC236}">
                <a16:creationId xmlns:a16="http://schemas.microsoft.com/office/drawing/2014/main" id="{6079AB70-86CA-4BFC-9505-60CD7D172F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38" name="Straight Connector 37">
            <a:extLst>
              <a:ext uri="{FF2B5EF4-FFF2-40B4-BE49-F238E27FC236}">
                <a16:creationId xmlns:a16="http://schemas.microsoft.com/office/drawing/2014/main" id="{6C0DB027-013B-48E2-B164-DD510158E5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2" name="Picture 11">
            <a:hlinkClick r:id="rId4"/>
            <a:extLst>
              <a:ext uri="{FF2B5EF4-FFF2-40B4-BE49-F238E27FC236}">
                <a16:creationId xmlns:a16="http://schemas.microsoft.com/office/drawing/2014/main" id="{B6DC8F6A-1262-4F90-AEC3-E53D0361DADC}"/>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4827474" y="951507"/>
            <a:ext cx="5880723" cy="4183541"/>
          </a:xfrm>
          <a:prstGeom prst="rect">
            <a:avLst/>
          </a:prstGeom>
        </p:spPr>
      </p:pic>
    </p:spTree>
    <p:extLst>
      <p:ext uri="{BB962C8B-B14F-4D97-AF65-F5344CB8AC3E}">
        <p14:creationId xmlns:p14="http://schemas.microsoft.com/office/powerpoint/2010/main" val="11792933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AB53C-185A-4D33-94A4-BFD7F061BDC6}"/>
              </a:ext>
            </a:extLst>
          </p:cNvPr>
          <p:cNvSpPr>
            <a:spLocks noGrp="1"/>
          </p:cNvSpPr>
          <p:nvPr>
            <p:ph type="title"/>
          </p:nvPr>
        </p:nvSpPr>
        <p:spPr>
          <a:xfrm>
            <a:off x="1451579" y="867037"/>
            <a:ext cx="9772592" cy="1049235"/>
          </a:xfrm>
        </p:spPr>
        <p:txBody>
          <a:bodyPr anchor="b">
            <a:normAutofit/>
          </a:bodyPr>
          <a:lstStyle/>
          <a:p>
            <a:r>
              <a:rPr lang="es-ES" sz="2800" b="0" i="0" dirty="0">
                <a:solidFill>
                  <a:srgbClr val="202122"/>
                </a:solidFill>
                <a:effectLst/>
                <a:latin typeface="Arial" panose="020B0604020202020204" pitchFamily="34" charset="0"/>
              </a:rPr>
              <a:t>Definitio</a:t>
            </a:r>
            <a:r>
              <a:rPr lang="es-ES" sz="2800" dirty="0">
                <a:solidFill>
                  <a:srgbClr val="202122"/>
                </a:solidFill>
                <a:latin typeface="Arial" panose="020B0604020202020204" pitchFamily="34" charset="0"/>
              </a:rPr>
              <a:t>n of the </a:t>
            </a:r>
            <a:r>
              <a:rPr lang="es-ES" sz="2800" b="0" i="0" dirty="0">
                <a:solidFill>
                  <a:srgbClr val="202122"/>
                </a:solidFill>
                <a:effectLst/>
                <a:latin typeface="Arial" panose="020B0604020202020204" pitchFamily="34" charset="0"/>
              </a:rPr>
              <a:t>Kullback–Leibler divergence</a:t>
            </a:r>
            <a:endParaRPr lang="es-ES" sz="2800" dirty="0"/>
          </a:p>
        </p:txBody>
      </p:sp>
      <p:sp>
        <p:nvSpPr>
          <p:cNvPr id="3" name="Content Placeholder 2">
            <a:extLst>
              <a:ext uri="{FF2B5EF4-FFF2-40B4-BE49-F238E27FC236}">
                <a16:creationId xmlns:a16="http://schemas.microsoft.com/office/drawing/2014/main" id="{CF0F160E-4ED6-4372-B549-51EB76EF00C0}"/>
              </a:ext>
            </a:extLst>
          </p:cNvPr>
          <p:cNvSpPr>
            <a:spLocks noGrp="1"/>
          </p:cNvSpPr>
          <p:nvPr>
            <p:ph idx="1"/>
          </p:nvPr>
        </p:nvSpPr>
        <p:spPr/>
        <p:txBody>
          <a:bodyPr/>
          <a:lstStyle/>
          <a:p>
            <a:r>
              <a:rPr lang="en-US" dirty="0"/>
              <a:t>The Kullback-Leibler divergence is a non-symmetric measure of the difference between two probability distributions P and Q. KL measures the expected number of extra bits required to code samples from P when using a code optimized Q, rather than using a code based on P.  With P being the observed distribution of data;  Q approximating P.</a:t>
            </a:r>
            <a:endParaRPr lang="es-ES" dirty="0"/>
          </a:p>
        </p:txBody>
      </p:sp>
      <p:pic>
        <p:nvPicPr>
          <p:cNvPr id="5" name="Picture 4" descr="A picture containing object, clock&#10;&#10;Description automatically generated">
            <a:extLst>
              <a:ext uri="{FF2B5EF4-FFF2-40B4-BE49-F238E27FC236}">
                <a16:creationId xmlns:a16="http://schemas.microsoft.com/office/drawing/2014/main" id="{B2587667-1C3E-4C1E-B5A4-38E8F2F8D93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238113" y="3935185"/>
            <a:ext cx="3432104" cy="961743"/>
          </a:xfrm>
          <a:prstGeom prst="rect">
            <a:avLst/>
          </a:prstGeom>
        </p:spPr>
      </p:pic>
    </p:spTree>
    <p:extLst>
      <p:ext uri="{BB962C8B-B14F-4D97-AF65-F5344CB8AC3E}">
        <p14:creationId xmlns:p14="http://schemas.microsoft.com/office/powerpoint/2010/main" val="1931769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CA9CB-1978-439D-9505-4EC1EF85F57B}"/>
              </a:ext>
            </a:extLst>
          </p:cNvPr>
          <p:cNvSpPr>
            <a:spLocks noGrp="1"/>
          </p:cNvSpPr>
          <p:nvPr>
            <p:ph type="title"/>
          </p:nvPr>
        </p:nvSpPr>
        <p:spPr/>
        <p:txBody>
          <a:bodyPr anchor="b"/>
          <a:lstStyle/>
          <a:p>
            <a:r>
              <a:rPr lang="en-US" dirty="0"/>
              <a:t>Using KL Divergence</a:t>
            </a:r>
            <a:endParaRPr lang="es-ES" dirty="0"/>
          </a:p>
        </p:txBody>
      </p:sp>
      <p:sp>
        <p:nvSpPr>
          <p:cNvPr id="3" name="Content Placeholder 2">
            <a:extLst>
              <a:ext uri="{FF2B5EF4-FFF2-40B4-BE49-F238E27FC236}">
                <a16:creationId xmlns:a16="http://schemas.microsoft.com/office/drawing/2014/main" id="{FF88CB04-1489-43BA-8A9A-63C0E61267B6}"/>
              </a:ext>
            </a:extLst>
          </p:cNvPr>
          <p:cNvSpPr>
            <a:spLocks noGrp="1"/>
          </p:cNvSpPr>
          <p:nvPr>
            <p:ph idx="1"/>
          </p:nvPr>
        </p:nvSpPr>
        <p:spPr/>
        <p:txBody>
          <a:bodyPr>
            <a:normAutofit fontScale="85000" lnSpcReduction="20000"/>
          </a:bodyPr>
          <a:lstStyle/>
          <a:p>
            <a:r>
              <a:rPr lang="en-US" dirty="0"/>
              <a:t>Recap:</a:t>
            </a:r>
          </a:p>
          <a:p>
            <a:pPr lvl="1"/>
            <a:r>
              <a:rPr lang="en-US" dirty="0"/>
              <a:t>Calculate the mean of pixel data along the three axes and compute the covariance matrices between the three components in the color space for both the given old and sample painting. </a:t>
            </a:r>
          </a:p>
          <a:p>
            <a:pPr lvl="1"/>
            <a:r>
              <a:rPr lang="en-US" dirty="0"/>
              <a:t>Then,, decompose the covariance matrix using </a:t>
            </a:r>
            <a:r>
              <a:rPr lang="en-US" dirty="0">
                <a:hlinkClick r:id="rId3"/>
              </a:rPr>
              <a:t>SVD algorithm </a:t>
            </a:r>
            <a:r>
              <a:rPr lang="en-US" dirty="0"/>
              <a:t>and obtain the rotation and scaling matrices. </a:t>
            </a:r>
          </a:p>
          <a:p>
            <a:pPr lvl="1"/>
            <a:r>
              <a:rPr lang="en-US" dirty="0"/>
              <a:t>Corresponding eigenvalues and eigenvectors are obtained from the covariance matrix and put diagonally into S.</a:t>
            </a:r>
          </a:p>
          <a:p>
            <a:pPr lvl="1"/>
            <a:r>
              <a:rPr lang="en-US" dirty="0"/>
              <a:t> The point clusters of the image is translated to the origin by subtracting the mean obtained along the three reference axes. Eigenvectors are aligned with the reference axis by applying the rotation matrix on all the pixels of the image. </a:t>
            </a:r>
          </a:p>
          <a:p>
            <a:r>
              <a:rPr lang="en-US" dirty="0"/>
              <a:t>The eigen-vectors of both the old and sample painting are now, aligned with the standard R, G and B axes. Now,  find the KL-divergence values between these transformed distributions. </a:t>
            </a:r>
          </a:p>
          <a:p>
            <a:r>
              <a:rPr lang="en-US" dirty="0"/>
              <a:t>Low values of KL-divergence justify the visual similarity of the distributions. </a:t>
            </a:r>
            <a:endParaRPr lang="es-ES" dirty="0"/>
          </a:p>
        </p:txBody>
      </p:sp>
    </p:spTree>
    <p:extLst>
      <p:ext uri="{BB962C8B-B14F-4D97-AF65-F5344CB8AC3E}">
        <p14:creationId xmlns:p14="http://schemas.microsoft.com/office/powerpoint/2010/main" val="21882761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4000"/>
                <a:satMod val="80000"/>
                <a:lumMod val="98000"/>
                <a:lumOff val="2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1F60D-BF4C-4E13-98CE-CEB8A6252B14}"/>
              </a:ext>
            </a:extLst>
          </p:cNvPr>
          <p:cNvSpPr>
            <a:spLocks noGrp="1"/>
          </p:cNvSpPr>
          <p:nvPr>
            <p:ph type="title"/>
          </p:nvPr>
        </p:nvSpPr>
        <p:spPr>
          <a:xfrm>
            <a:off x="1451579" y="101466"/>
            <a:ext cx="9603275" cy="1049235"/>
          </a:xfrm>
        </p:spPr>
        <p:txBody>
          <a:bodyPr anchor="b"/>
          <a:lstStyle/>
          <a:p>
            <a:r>
              <a:rPr lang="en-US" dirty="0"/>
              <a:t>Generating results</a:t>
            </a:r>
            <a:endParaRPr lang="es-E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E09EAAD-EB04-4322-AE90-7854EAD434A2}"/>
                  </a:ext>
                </a:extLst>
              </p:cNvPr>
              <p:cNvSpPr>
                <a:spLocks noGrp="1"/>
              </p:cNvSpPr>
              <p:nvPr>
                <p:ph idx="1"/>
              </p:nvPr>
            </p:nvSpPr>
            <p:spPr>
              <a:xfrm>
                <a:off x="1375378" y="1320907"/>
                <a:ext cx="9603275" cy="5435627"/>
              </a:xfrm>
            </p:spPr>
            <p:txBody>
              <a:bodyPr>
                <a:noAutofit/>
              </a:bodyPr>
              <a:lstStyle/>
              <a:p>
                <a:r>
                  <a:rPr lang="en-US" sz="1200" dirty="0"/>
                  <a:t>Generate the results in lαβ color space to minimize correlation between channels for many natural scenes.  There is little correlation between the axes in lαβ space,  to apply different operations in different color channels with out ineracting with the other colors.</a:t>
                </a:r>
              </a:p>
              <a:p>
                <a:r>
                  <a:rPr lang="en-US" sz="1200" dirty="0"/>
                  <a:t>Then, compute the mean and standard deviation for both the old and sample clean painting in lαβ space.</a:t>
                </a:r>
              </a:p>
              <a:p>
                <a:r>
                  <a:rPr lang="en-US" sz="1200" dirty="0"/>
                  <a:t> Subtract the mean from the data points: </a:t>
                </a:r>
              </a:p>
              <a:p>
                <a:pPr lvl="1"/>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𝑙</m:t>
                        </m:r>
                      </m:e>
                      <m:sup>
                        <m:r>
                          <a:rPr lang="en-US" b="0" i="1" smtClean="0">
                            <a:latin typeface="Cambria Math" panose="02040503050406030204" pitchFamily="18" charset="0"/>
                          </a:rPr>
                          <m:t>∗</m:t>
                        </m:r>
                      </m:sup>
                    </m:sSup>
                    <m:r>
                      <a:rPr lang="en-US" b="0" i="1" smtClean="0">
                        <a:latin typeface="Cambria Math" panose="02040503050406030204" pitchFamily="18" charset="0"/>
                      </a:rPr>
                      <m:t>=</m:t>
                    </m:r>
                    <m:r>
                      <a:rPr lang="en-US" b="0" i="1" smtClean="0">
                        <a:latin typeface="Cambria Math" panose="02040503050406030204" pitchFamily="18" charset="0"/>
                      </a:rPr>
                      <m:t>𝑙</m:t>
                    </m:r>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𝑙</m:t>
                        </m:r>
                      </m:e>
                    </m:d>
                  </m:oMath>
                </a14:m>
                <a:r>
                  <a:rPr lang="en-US" dirty="0"/>
                  <a:t>, </a:t>
                </a:r>
                <a14:m>
                  <m:oMath xmlns:m="http://schemas.openxmlformats.org/officeDocument/2006/math">
                    <m:sSup>
                      <m:sSupPr>
                        <m:ctrlPr>
                          <a:rPr lang="en-US" i="1">
                            <a:latin typeface="Cambria Math" panose="02040503050406030204" pitchFamily="18" charset="0"/>
                          </a:rPr>
                        </m:ctrlPr>
                      </m:sSupPr>
                      <m:e>
                        <m:r>
                          <a:rPr lang="en-US" i="1" smtClean="0">
                            <a:latin typeface="Cambria Math" panose="02040503050406030204" pitchFamily="18" charset="0"/>
                          </a:rPr>
                          <m:t>𝛼</m:t>
                        </m:r>
                      </m:e>
                      <m:sup>
                        <m:r>
                          <a:rPr lang="en-US" i="1">
                            <a:latin typeface="Cambria Math" panose="02040503050406030204" pitchFamily="18" charset="0"/>
                          </a:rPr>
                          <m:t>∗</m:t>
                        </m:r>
                      </m:sup>
                    </m:sSup>
                    <m:r>
                      <a:rPr lang="en-US" i="1">
                        <a:latin typeface="Cambria Math" panose="02040503050406030204" pitchFamily="18" charset="0"/>
                      </a:rPr>
                      <m:t>=</m:t>
                    </m:r>
                    <m:r>
                      <a:rPr lang="en-US" i="1" smtClean="0">
                        <a:latin typeface="Cambria Math" panose="02040503050406030204" pitchFamily="18" charset="0"/>
                        <a:ea typeface="Cambria Math" panose="02040503050406030204" pitchFamily="18" charset="0"/>
                      </a:rPr>
                      <m:t>𝛼</m:t>
                    </m:r>
                    <m:r>
                      <a:rPr lang="en-US" i="1">
                        <a:latin typeface="Cambria Math" panose="02040503050406030204" pitchFamily="18" charset="0"/>
                      </a:rPr>
                      <m:t>−</m:t>
                    </m:r>
                    <m:d>
                      <m:dPr>
                        <m:begChr m:val="⟨"/>
                        <m:endChr m:val="⟩"/>
                        <m:ctrlPr>
                          <a:rPr lang="en-US" i="1">
                            <a:latin typeface="Cambria Math" panose="02040503050406030204" pitchFamily="18" charset="0"/>
                          </a:rPr>
                        </m:ctrlPr>
                      </m:dPr>
                      <m:e>
                        <m:r>
                          <a:rPr lang="en-US" i="1" smtClean="0">
                            <a:latin typeface="Cambria Math" panose="02040503050406030204" pitchFamily="18" charset="0"/>
                            <a:ea typeface="Cambria Math" panose="02040503050406030204" pitchFamily="18" charset="0"/>
                          </a:rPr>
                          <m:t>𝛼</m:t>
                        </m:r>
                      </m:e>
                    </m:d>
                  </m:oMath>
                </a14:m>
                <a:r>
                  <a:rPr lang="en-US" dirty="0"/>
                  <a:t>, </a:t>
                </a:r>
                <a14:m>
                  <m:oMath xmlns:m="http://schemas.openxmlformats.org/officeDocument/2006/math">
                    <m:sSup>
                      <m:sSupPr>
                        <m:ctrlPr>
                          <a:rPr lang="en-US" i="1">
                            <a:latin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𝛽</m:t>
                        </m:r>
                      </m:e>
                      <m:sup>
                        <m:r>
                          <a:rPr lang="en-US" i="1">
                            <a:latin typeface="Cambria Math" panose="02040503050406030204" pitchFamily="18" charset="0"/>
                          </a:rPr>
                          <m:t>∗</m:t>
                        </m:r>
                      </m:sup>
                    </m:sSup>
                    <m:r>
                      <a:rPr lang="en-US" i="1">
                        <a:latin typeface="Cambria Math" panose="02040503050406030204" pitchFamily="18" charset="0"/>
                      </a:rPr>
                      <m:t>=</m:t>
                    </m:r>
                    <m:r>
                      <a:rPr lang="en-US" i="1" smtClean="0">
                        <a:latin typeface="Cambria Math" panose="02040503050406030204" pitchFamily="18" charset="0"/>
                        <a:ea typeface="Cambria Math" panose="02040503050406030204" pitchFamily="18" charset="0"/>
                      </a:rPr>
                      <m:t>𝛽</m:t>
                    </m:r>
                    <m:r>
                      <a:rPr lang="en-US" i="1">
                        <a:latin typeface="Cambria Math" panose="02040503050406030204" pitchFamily="18" charset="0"/>
                      </a:rPr>
                      <m:t>−</m:t>
                    </m:r>
                    <m:d>
                      <m:dPr>
                        <m:begChr m:val="⟨"/>
                        <m:endChr m:val="⟩"/>
                        <m:ctrlPr>
                          <a:rPr lang="en-US" i="1">
                            <a:latin typeface="Cambria Math" panose="02040503050406030204" pitchFamily="18" charset="0"/>
                          </a:rPr>
                        </m:ctrlPr>
                      </m:dPr>
                      <m:e>
                        <m:r>
                          <a:rPr lang="en-US" i="1" smtClean="0">
                            <a:latin typeface="Cambria Math" panose="02040503050406030204" pitchFamily="18" charset="0"/>
                            <a:ea typeface="Cambria Math" panose="02040503050406030204" pitchFamily="18" charset="0"/>
                          </a:rPr>
                          <m:t>𝛽</m:t>
                        </m:r>
                      </m:e>
                    </m:d>
                  </m:oMath>
                </a14:m>
                <a:endParaRPr lang="en-US" dirty="0"/>
              </a:p>
              <a:p>
                <a:r>
                  <a:rPr lang="en-US" sz="1200" dirty="0"/>
                  <a:t>Then, scale the data points comprising the old image by factors determined by the respective standard deviations: </a:t>
                </a:r>
              </a:p>
              <a:p>
                <a:pPr lvl="1"/>
                <a14:m>
                  <m:oMath xmlns:m="http://schemas.openxmlformats.org/officeDocument/2006/math">
                    <m:sSup>
                      <m:sSupPr>
                        <m:ctrlPr>
                          <a:rPr lang="en-US" i="1" dirty="0" smtClean="0">
                            <a:solidFill>
                              <a:srgbClr val="836967"/>
                            </a:solidFill>
                            <a:latin typeface="Cambria Math" panose="02040503050406030204" pitchFamily="18" charset="0"/>
                          </a:rPr>
                        </m:ctrlPr>
                      </m:sSupPr>
                      <m:e>
                        <m:r>
                          <a:rPr lang="en-US" i="1" dirty="0">
                            <a:latin typeface="Cambria Math" panose="02040503050406030204" pitchFamily="18" charset="0"/>
                          </a:rPr>
                          <m:t>𝑙</m:t>
                        </m:r>
                      </m:e>
                      <m:sup>
                        <m:r>
                          <a:rPr lang="en-US" i="0" dirty="0">
                            <a:latin typeface="Cambria Math" panose="02040503050406030204" pitchFamily="18" charset="0"/>
                          </a:rPr>
                          <m:t>′</m:t>
                        </m:r>
                      </m:sup>
                    </m:sSup>
                    <m:r>
                      <a:rPr lang="en-US" i="0" dirty="0">
                        <a:latin typeface="Cambria Math" panose="02040503050406030204" pitchFamily="18" charset="0"/>
                      </a:rPr>
                      <m:t>=</m:t>
                    </m:r>
                    <m:f>
                      <m:fPr>
                        <m:ctrlPr>
                          <a:rPr lang="en-US" i="1" dirty="0">
                            <a:solidFill>
                              <a:srgbClr val="836967"/>
                            </a:solidFill>
                            <a:latin typeface="Cambria Math" panose="02040503050406030204" pitchFamily="18" charset="0"/>
                          </a:rPr>
                        </m:ctrlPr>
                      </m:fPr>
                      <m:num>
                        <m:sSubSup>
                          <m:sSubSupPr>
                            <m:ctrlPr>
                              <a:rPr lang="en-US" i="1" dirty="0">
                                <a:solidFill>
                                  <a:srgbClr val="836967"/>
                                </a:solidFill>
                                <a:latin typeface="Cambria Math" panose="02040503050406030204" pitchFamily="18" charset="0"/>
                              </a:rPr>
                            </m:ctrlPr>
                          </m:sSubSupPr>
                          <m:e>
                            <m:r>
                              <a:rPr lang="en-US" i="1" dirty="0">
                                <a:latin typeface="Cambria Math" panose="02040503050406030204" pitchFamily="18" charset="0"/>
                              </a:rPr>
                              <m:t>𝜎</m:t>
                            </m:r>
                          </m:e>
                          <m:sub>
                            <m:r>
                              <a:rPr lang="en-US" i="1" dirty="0">
                                <a:latin typeface="Cambria Math" panose="02040503050406030204" pitchFamily="18" charset="0"/>
                              </a:rPr>
                              <m:t>𝑡</m:t>
                            </m:r>
                          </m:sub>
                          <m:sup>
                            <m:r>
                              <a:rPr lang="en-US" i="1" dirty="0">
                                <a:latin typeface="Cambria Math" panose="02040503050406030204" pitchFamily="18" charset="0"/>
                              </a:rPr>
                              <m:t>𝑙</m:t>
                            </m:r>
                          </m:sup>
                        </m:sSubSup>
                      </m:num>
                      <m:den>
                        <m:sSubSup>
                          <m:sSubSupPr>
                            <m:ctrlPr>
                              <a:rPr lang="en-US" i="1" dirty="0">
                                <a:solidFill>
                                  <a:srgbClr val="836967"/>
                                </a:solidFill>
                                <a:latin typeface="Cambria Math" panose="02040503050406030204" pitchFamily="18" charset="0"/>
                              </a:rPr>
                            </m:ctrlPr>
                          </m:sSubSupPr>
                          <m:e>
                            <m:r>
                              <a:rPr lang="en-US" i="1" dirty="0">
                                <a:latin typeface="Cambria Math" panose="02040503050406030204" pitchFamily="18" charset="0"/>
                              </a:rPr>
                              <m:t>𝜎</m:t>
                            </m:r>
                          </m:e>
                          <m:sub>
                            <m:r>
                              <a:rPr lang="en-US" i="1" dirty="0">
                                <a:latin typeface="Cambria Math" panose="02040503050406030204" pitchFamily="18" charset="0"/>
                              </a:rPr>
                              <m:t>𝑠</m:t>
                            </m:r>
                          </m:sub>
                          <m:sup>
                            <m:r>
                              <a:rPr lang="en-US" i="1" dirty="0">
                                <a:latin typeface="Cambria Math" panose="02040503050406030204" pitchFamily="18" charset="0"/>
                              </a:rPr>
                              <m:t>𝑙</m:t>
                            </m:r>
                          </m:sup>
                        </m:sSubSup>
                      </m:den>
                    </m:f>
                    <m:sSup>
                      <m:sSupPr>
                        <m:ctrlPr>
                          <a:rPr lang="en-US" i="1" dirty="0">
                            <a:solidFill>
                              <a:srgbClr val="836967"/>
                            </a:solidFill>
                            <a:latin typeface="Cambria Math" panose="02040503050406030204" pitchFamily="18" charset="0"/>
                          </a:rPr>
                        </m:ctrlPr>
                      </m:sSupPr>
                      <m:e>
                        <m:r>
                          <a:rPr lang="en-US" i="1" dirty="0">
                            <a:latin typeface="Cambria Math" panose="02040503050406030204" pitchFamily="18" charset="0"/>
                          </a:rPr>
                          <m:t>𝑙</m:t>
                        </m:r>
                      </m:e>
                      <m:sup>
                        <m:r>
                          <a:rPr lang="en-US" i="0" dirty="0">
                            <a:latin typeface="Cambria Math" panose="02040503050406030204" pitchFamily="18" charset="0"/>
                          </a:rPr>
                          <m:t>∗</m:t>
                        </m:r>
                      </m:sup>
                    </m:sSup>
                  </m:oMath>
                </a14:m>
                <a:r>
                  <a:rPr lang="en-US" dirty="0"/>
                  <a:t> , </a:t>
                </a:r>
                <a14:m>
                  <m:oMath xmlns:m="http://schemas.openxmlformats.org/officeDocument/2006/math">
                    <m:sSup>
                      <m:sSupPr>
                        <m:ctrlPr>
                          <a:rPr lang="en-US" i="1" dirty="0" smtClean="0">
                            <a:solidFill>
                              <a:srgbClr val="836967"/>
                            </a:solidFill>
                            <a:latin typeface="Cambria Math" panose="02040503050406030204" pitchFamily="18" charset="0"/>
                          </a:rPr>
                        </m:ctrlPr>
                      </m:sSupPr>
                      <m:e>
                        <m:r>
                          <a:rPr lang="en-US" i="1" dirty="0">
                            <a:latin typeface="Cambria Math" panose="02040503050406030204" pitchFamily="18" charset="0"/>
                          </a:rPr>
                          <m:t>𝛼</m:t>
                        </m:r>
                      </m:e>
                      <m:sup>
                        <m:r>
                          <a:rPr lang="en-US" i="0" dirty="0">
                            <a:latin typeface="Cambria Math" panose="02040503050406030204" pitchFamily="18" charset="0"/>
                          </a:rPr>
                          <m:t>′</m:t>
                        </m:r>
                      </m:sup>
                    </m:sSup>
                    <m:r>
                      <a:rPr lang="en-US" i="0" dirty="0">
                        <a:latin typeface="Cambria Math" panose="02040503050406030204" pitchFamily="18" charset="0"/>
                      </a:rPr>
                      <m:t>=</m:t>
                    </m:r>
                    <m:f>
                      <m:fPr>
                        <m:ctrlPr>
                          <a:rPr lang="en-US" i="1" dirty="0">
                            <a:solidFill>
                              <a:srgbClr val="836967"/>
                            </a:solidFill>
                            <a:latin typeface="Cambria Math" panose="02040503050406030204" pitchFamily="18" charset="0"/>
                          </a:rPr>
                        </m:ctrlPr>
                      </m:fPr>
                      <m:num>
                        <m:sSubSup>
                          <m:sSubSupPr>
                            <m:ctrlPr>
                              <a:rPr lang="en-US" i="1" dirty="0">
                                <a:solidFill>
                                  <a:srgbClr val="836967"/>
                                </a:solidFill>
                                <a:latin typeface="Cambria Math" panose="02040503050406030204" pitchFamily="18" charset="0"/>
                              </a:rPr>
                            </m:ctrlPr>
                          </m:sSubSupPr>
                          <m:e>
                            <m:r>
                              <a:rPr lang="en-US" i="1" dirty="0">
                                <a:latin typeface="Cambria Math" panose="02040503050406030204" pitchFamily="18" charset="0"/>
                              </a:rPr>
                              <m:t>𝜎</m:t>
                            </m:r>
                          </m:e>
                          <m:sub>
                            <m:r>
                              <a:rPr lang="en-US" i="1" dirty="0">
                                <a:latin typeface="Cambria Math" panose="02040503050406030204" pitchFamily="18" charset="0"/>
                              </a:rPr>
                              <m:t>𝑡</m:t>
                            </m:r>
                          </m:sub>
                          <m:sup>
                            <m:r>
                              <a:rPr lang="en-US" i="1" dirty="0">
                                <a:latin typeface="Cambria Math" panose="02040503050406030204" pitchFamily="18" charset="0"/>
                              </a:rPr>
                              <m:t>𝛼</m:t>
                            </m:r>
                          </m:sup>
                        </m:sSubSup>
                      </m:num>
                      <m:den>
                        <m:sSubSup>
                          <m:sSubSupPr>
                            <m:ctrlPr>
                              <a:rPr lang="en-US" i="1" dirty="0">
                                <a:solidFill>
                                  <a:srgbClr val="836967"/>
                                </a:solidFill>
                                <a:latin typeface="Cambria Math" panose="02040503050406030204" pitchFamily="18" charset="0"/>
                              </a:rPr>
                            </m:ctrlPr>
                          </m:sSubSupPr>
                          <m:e>
                            <m:r>
                              <a:rPr lang="en-US" i="1" dirty="0">
                                <a:latin typeface="Cambria Math" panose="02040503050406030204" pitchFamily="18" charset="0"/>
                              </a:rPr>
                              <m:t>𝜎</m:t>
                            </m:r>
                          </m:e>
                          <m:sub>
                            <m:r>
                              <a:rPr lang="en-US" i="1" dirty="0">
                                <a:latin typeface="Cambria Math" panose="02040503050406030204" pitchFamily="18" charset="0"/>
                              </a:rPr>
                              <m:t>𝑠</m:t>
                            </m:r>
                          </m:sub>
                          <m:sup>
                            <m:r>
                              <a:rPr lang="en-US" i="1" dirty="0">
                                <a:latin typeface="Cambria Math" panose="02040503050406030204" pitchFamily="18" charset="0"/>
                              </a:rPr>
                              <m:t>𝛼</m:t>
                            </m:r>
                          </m:sup>
                        </m:sSubSup>
                      </m:den>
                    </m:f>
                    <m:sSup>
                      <m:sSupPr>
                        <m:ctrlPr>
                          <a:rPr lang="en-US" i="1" dirty="0">
                            <a:solidFill>
                              <a:srgbClr val="836967"/>
                            </a:solidFill>
                            <a:latin typeface="Cambria Math" panose="02040503050406030204" pitchFamily="18" charset="0"/>
                          </a:rPr>
                        </m:ctrlPr>
                      </m:sSupPr>
                      <m:e>
                        <m:r>
                          <a:rPr lang="en-US" i="1" dirty="0">
                            <a:latin typeface="Cambria Math" panose="02040503050406030204" pitchFamily="18" charset="0"/>
                          </a:rPr>
                          <m:t>𝛼</m:t>
                        </m:r>
                      </m:e>
                      <m:sup>
                        <m:r>
                          <a:rPr lang="en-US" i="0" dirty="0">
                            <a:latin typeface="Cambria Math" panose="02040503050406030204" pitchFamily="18" charset="0"/>
                          </a:rPr>
                          <m:t>∗</m:t>
                        </m:r>
                      </m:sup>
                    </m:sSup>
                  </m:oMath>
                </a14:m>
                <a:r>
                  <a:rPr lang="en-US" dirty="0"/>
                  <a:t>, </a:t>
                </a:r>
                <a14:m>
                  <m:oMath xmlns:m="http://schemas.openxmlformats.org/officeDocument/2006/math">
                    <m:sSup>
                      <m:sSupPr>
                        <m:ctrlPr>
                          <a:rPr lang="en-US" i="1" dirty="0" smtClean="0">
                            <a:solidFill>
                              <a:srgbClr val="836967"/>
                            </a:solidFill>
                            <a:latin typeface="Cambria Math" panose="02040503050406030204" pitchFamily="18" charset="0"/>
                          </a:rPr>
                        </m:ctrlPr>
                      </m:sSupPr>
                      <m:e>
                        <m:r>
                          <a:rPr lang="en-US" i="1" dirty="0" smtClean="0">
                            <a:latin typeface="Cambria Math" panose="02040503050406030204" pitchFamily="18" charset="0"/>
                          </a:rPr>
                          <m:t>𝛽</m:t>
                        </m:r>
                      </m:e>
                      <m:sup>
                        <m:r>
                          <a:rPr lang="en-US" i="1" dirty="0" smtClean="0">
                            <a:latin typeface="Cambria Math" panose="02040503050406030204" pitchFamily="18" charset="0"/>
                          </a:rPr>
                          <m:t>′</m:t>
                        </m:r>
                      </m:sup>
                    </m:sSup>
                    <m:r>
                      <a:rPr lang="en-US" i="1" dirty="0" smtClean="0">
                        <a:latin typeface="Cambria Math" panose="02040503050406030204" pitchFamily="18" charset="0"/>
                      </a:rPr>
                      <m:t>=</m:t>
                    </m:r>
                    <m:f>
                      <m:fPr>
                        <m:ctrlPr>
                          <a:rPr lang="en-US" i="1" dirty="0" smtClean="0">
                            <a:solidFill>
                              <a:srgbClr val="836967"/>
                            </a:solidFill>
                            <a:latin typeface="Cambria Math" panose="02040503050406030204" pitchFamily="18" charset="0"/>
                          </a:rPr>
                        </m:ctrlPr>
                      </m:fPr>
                      <m:num>
                        <m:sSubSup>
                          <m:sSubSupPr>
                            <m:ctrlPr>
                              <a:rPr lang="en-US" i="1" dirty="0" smtClean="0">
                                <a:solidFill>
                                  <a:srgbClr val="836967"/>
                                </a:solidFill>
                                <a:latin typeface="Cambria Math" panose="02040503050406030204" pitchFamily="18" charset="0"/>
                              </a:rPr>
                            </m:ctrlPr>
                          </m:sSubSupPr>
                          <m:e>
                            <m:r>
                              <a:rPr lang="en-US" i="1" dirty="0" smtClean="0">
                                <a:latin typeface="Cambria Math" panose="02040503050406030204" pitchFamily="18" charset="0"/>
                              </a:rPr>
                              <m:t>𝜎</m:t>
                            </m:r>
                          </m:e>
                          <m:sub>
                            <m:r>
                              <a:rPr lang="en-US" i="1" dirty="0" smtClean="0">
                                <a:latin typeface="Cambria Math" panose="02040503050406030204" pitchFamily="18" charset="0"/>
                              </a:rPr>
                              <m:t>𝑡</m:t>
                            </m:r>
                          </m:sub>
                          <m:sup>
                            <m:r>
                              <a:rPr lang="en-US" i="1" dirty="0" smtClean="0">
                                <a:latin typeface="Cambria Math" panose="02040503050406030204" pitchFamily="18" charset="0"/>
                              </a:rPr>
                              <m:t>𝛽</m:t>
                            </m:r>
                          </m:sup>
                        </m:sSubSup>
                      </m:num>
                      <m:den>
                        <m:sSubSup>
                          <m:sSubSupPr>
                            <m:ctrlPr>
                              <a:rPr lang="en-US" i="1" dirty="0" smtClean="0">
                                <a:solidFill>
                                  <a:srgbClr val="836967"/>
                                </a:solidFill>
                                <a:latin typeface="Cambria Math" panose="02040503050406030204" pitchFamily="18" charset="0"/>
                              </a:rPr>
                            </m:ctrlPr>
                          </m:sSubSupPr>
                          <m:e>
                            <m:r>
                              <a:rPr lang="en-US" i="1" dirty="0" smtClean="0">
                                <a:latin typeface="Cambria Math" panose="02040503050406030204" pitchFamily="18" charset="0"/>
                              </a:rPr>
                              <m:t>𝜎</m:t>
                            </m:r>
                          </m:e>
                          <m:sub>
                            <m:r>
                              <a:rPr lang="en-US" i="1" dirty="0" smtClean="0">
                                <a:latin typeface="Cambria Math" panose="02040503050406030204" pitchFamily="18" charset="0"/>
                              </a:rPr>
                              <m:t>𝑠</m:t>
                            </m:r>
                          </m:sub>
                          <m:sup>
                            <m:r>
                              <a:rPr lang="en-US" i="1" dirty="0" smtClean="0">
                                <a:latin typeface="Cambria Math" panose="02040503050406030204" pitchFamily="18" charset="0"/>
                              </a:rPr>
                              <m:t>𝛽</m:t>
                            </m:r>
                          </m:sup>
                        </m:sSubSup>
                      </m:den>
                    </m:f>
                    <m:sSup>
                      <m:sSupPr>
                        <m:ctrlPr>
                          <a:rPr lang="en-US" i="1" dirty="0" smtClean="0">
                            <a:solidFill>
                              <a:srgbClr val="836967"/>
                            </a:solidFill>
                            <a:latin typeface="Cambria Math" panose="02040503050406030204" pitchFamily="18" charset="0"/>
                          </a:rPr>
                        </m:ctrlPr>
                      </m:sSupPr>
                      <m:e>
                        <m:r>
                          <a:rPr lang="en-US" i="1" dirty="0" smtClean="0">
                            <a:latin typeface="Cambria Math" panose="02040503050406030204" pitchFamily="18" charset="0"/>
                          </a:rPr>
                          <m:t>𝛽</m:t>
                        </m:r>
                      </m:e>
                      <m:sup>
                        <m:r>
                          <a:rPr lang="en-US" i="1" dirty="0" smtClean="0">
                            <a:latin typeface="Cambria Math" panose="02040503050406030204" pitchFamily="18" charset="0"/>
                          </a:rPr>
                          <m:t>∗</m:t>
                        </m:r>
                      </m:sup>
                    </m:sSup>
                  </m:oMath>
                </a14:m>
                <a:endParaRPr lang="en-US" dirty="0"/>
              </a:p>
              <a:p>
                <a:pPr marL="0" indent="0">
                  <a:buNone/>
                </a:pPr>
                <a:r>
                  <a:rPr lang="en-US" sz="1200" dirty="0"/>
                  <a:t>       where </a:t>
                </a:r>
                <a14:m>
                  <m:oMath xmlns:m="http://schemas.openxmlformats.org/officeDocument/2006/math">
                    <m:sSubSup>
                      <m:sSubSupPr>
                        <m:ctrlPr>
                          <a:rPr lang="en-US" sz="1200" i="1" smtClean="0">
                            <a:latin typeface="Cambria Math" panose="02040503050406030204" pitchFamily="18" charset="0"/>
                          </a:rPr>
                        </m:ctrlPr>
                      </m:sSubSupPr>
                      <m:e>
                        <m:r>
                          <a:rPr lang="en-US" sz="1200" i="1" smtClean="0">
                            <a:latin typeface="Cambria Math" panose="02040503050406030204" pitchFamily="18" charset="0"/>
                            <a:ea typeface="Cambria Math" panose="02040503050406030204" pitchFamily="18" charset="0"/>
                          </a:rPr>
                          <m:t>𝜎</m:t>
                        </m:r>
                      </m:e>
                      <m:sub>
                        <m:r>
                          <a:rPr lang="en-US" sz="1200" b="0" i="1" smtClean="0">
                            <a:latin typeface="Cambria Math" panose="02040503050406030204" pitchFamily="18" charset="0"/>
                          </a:rPr>
                          <m:t>𝑡</m:t>
                        </m:r>
                      </m:sub>
                      <m:sup>
                        <m:r>
                          <a:rPr lang="en-US" sz="1200" b="0" i="1" smtClean="0">
                            <a:latin typeface="Cambria Math" panose="02040503050406030204" pitchFamily="18" charset="0"/>
                          </a:rPr>
                          <m:t>𝑙</m:t>
                        </m:r>
                      </m:sup>
                    </m:sSubSup>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ea typeface="Cambria Math" panose="02040503050406030204" pitchFamily="18" charset="0"/>
                          </a:rPr>
                          <m:t>𝜎</m:t>
                        </m:r>
                      </m:e>
                      <m:sub>
                        <m:r>
                          <a:rPr lang="en-US" sz="1200" b="0" i="1" smtClean="0">
                            <a:latin typeface="Cambria Math" panose="02040503050406030204" pitchFamily="18" charset="0"/>
                          </a:rPr>
                          <m:t>𝑡</m:t>
                        </m:r>
                      </m:sub>
                      <m:sup>
                        <m:r>
                          <a:rPr lang="en-US" sz="1200" b="0" i="1" smtClean="0">
                            <a:latin typeface="Cambria Math" panose="02040503050406030204" pitchFamily="18" charset="0"/>
                            <a:ea typeface="Cambria Math" panose="02040503050406030204" pitchFamily="18" charset="0"/>
                          </a:rPr>
                          <m:t>𝛼</m:t>
                        </m:r>
                      </m:sup>
                    </m:sSubSup>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ea typeface="Cambria Math" panose="02040503050406030204" pitchFamily="18" charset="0"/>
                          </a:rPr>
                          <m:t>𝜎</m:t>
                        </m:r>
                      </m:e>
                      <m:sub>
                        <m:r>
                          <a:rPr lang="en-US" sz="1200" b="0" i="1" smtClean="0">
                            <a:latin typeface="Cambria Math" panose="02040503050406030204" pitchFamily="18" charset="0"/>
                            <a:ea typeface="Cambria Math" panose="02040503050406030204" pitchFamily="18" charset="0"/>
                          </a:rPr>
                          <m:t>𝑡</m:t>
                        </m:r>
                      </m:sub>
                      <m:sup>
                        <m:r>
                          <a:rPr lang="en-US" sz="1200" b="0" i="1" smtClean="0">
                            <a:latin typeface="Cambria Math" panose="02040503050406030204" pitchFamily="18" charset="0"/>
                            <a:ea typeface="Cambria Math" panose="02040503050406030204" pitchFamily="18" charset="0"/>
                          </a:rPr>
                          <m:t>𝛽</m:t>
                        </m:r>
                      </m:sup>
                    </m:sSubSup>
                  </m:oMath>
                </a14:m>
                <a:r>
                  <a:rPr lang="en-US" sz="1200" dirty="0"/>
                  <a:t>are the standard deviations for the sample clean painting in l,α,β dimensions respectively, and </a:t>
                </a:r>
                <a14:m>
                  <m:oMath xmlns:m="http://schemas.openxmlformats.org/officeDocument/2006/math">
                    <m:sSubSup>
                      <m:sSubSupPr>
                        <m:ctrlPr>
                          <a:rPr lang="en-US" sz="1200" i="1">
                            <a:latin typeface="Cambria Math" panose="02040503050406030204" pitchFamily="18" charset="0"/>
                          </a:rPr>
                        </m:ctrlPr>
                      </m:sSubSupPr>
                      <m:e>
                        <m:r>
                          <a:rPr lang="en-US" sz="1200" i="1">
                            <a:latin typeface="Cambria Math" panose="02040503050406030204" pitchFamily="18" charset="0"/>
                            <a:ea typeface="Cambria Math" panose="02040503050406030204" pitchFamily="18" charset="0"/>
                          </a:rPr>
                          <m:t>𝜎</m:t>
                        </m:r>
                      </m:e>
                      <m:sub>
                        <m:r>
                          <a:rPr lang="en-US" sz="1200" b="0" i="1" smtClean="0">
                            <a:latin typeface="Cambria Math" panose="02040503050406030204" pitchFamily="18" charset="0"/>
                            <a:ea typeface="Cambria Math" panose="02040503050406030204" pitchFamily="18" charset="0"/>
                          </a:rPr>
                          <m:t>𝑠</m:t>
                        </m:r>
                      </m:sub>
                      <m:sup>
                        <m:r>
                          <a:rPr lang="en-US" sz="1200" i="1">
                            <a:latin typeface="Cambria Math" panose="02040503050406030204" pitchFamily="18" charset="0"/>
                          </a:rPr>
                          <m:t>𝑙</m:t>
                        </m:r>
                      </m:sup>
                    </m:sSubSup>
                    <m:r>
                      <a:rPr lang="en-US" sz="1200" i="1">
                        <a:latin typeface="Cambria Math" panose="02040503050406030204" pitchFamily="18" charset="0"/>
                      </a:rPr>
                      <m:t>,</m:t>
                    </m:r>
                    <m:sSubSup>
                      <m:sSubSupPr>
                        <m:ctrlPr>
                          <a:rPr lang="en-US" sz="1200" i="1">
                            <a:latin typeface="Cambria Math" panose="02040503050406030204" pitchFamily="18" charset="0"/>
                          </a:rPr>
                        </m:ctrlPr>
                      </m:sSubSupPr>
                      <m:e>
                        <m:r>
                          <a:rPr lang="en-US" sz="1200" i="1">
                            <a:latin typeface="Cambria Math" panose="02040503050406030204" pitchFamily="18" charset="0"/>
                            <a:ea typeface="Cambria Math" panose="02040503050406030204" pitchFamily="18" charset="0"/>
                          </a:rPr>
                          <m:t>𝜎</m:t>
                        </m:r>
                      </m:e>
                      <m:sub>
                        <m:r>
                          <a:rPr lang="en-US" sz="1200" b="0" i="1" smtClean="0">
                            <a:latin typeface="Cambria Math" panose="02040503050406030204" pitchFamily="18" charset="0"/>
                            <a:ea typeface="Cambria Math" panose="02040503050406030204" pitchFamily="18" charset="0"/>
                          </a:rPr>
                          <m:t>𝑠</m:t>
                        </m:r>
                      </m:sub>
                      <m:sup>
                        <m:r>
                          <a:rPr lang="en-US" sz="1200" i="1">
                            <a:latin typeface="Cambria Math" panose="02040503050406030204" pitchFamily="18" charset="0"/>
                            <a:ea typeface="Cambria Math" panose="02040503050406030204" pitchFamily="18" charset="0"/>
                          </a:rPr>
                          <m:t>𝛼</m:t>
                        </m:r>
                      </m:sup>
                    </m:sSubSup>
                    <m:r>
                      <a:rPr lang="en-US" sz="1200" i="1">
                        <a:latin typeface="Cambria Math" panose="02040503050406030204" pitchFamily="18" charset="0"/>
                      </a:rPr>
                      <m:t>,</m:t>
                    </m:r>
                    <m:sSubSup>
                      <m:sSubSupPr>
                        <m:ctrlPr>
                          <a:rPr lang="en-US" sz="1200" i="1">
                            <a:latin typeface="Cambria Math" panose="02040503050406030204" pitchFamily="18" charset="0"/>
                          </a:rPr>
                        </m:ctrlPr>
                      </m:sSubSupPr>
                      <m:e>
                        <m:r>
                          <a:rPr lang="en-US" sz="1200" i="1">
                            <a:latin typeface="Cambria Math" panose="02040503050406030204" pitchFamily="18" charset="0"/>
                            <a:ea typeface="Cambria Math" panose="02040503050406030204" pitchFamily="18" charset="0"/>
                          </a:rPr>
                          <m:t>𝜎</m:t>
                        </m:r>
                      </m:e>
                      <m:sub>
                        <m:r>
                          <a:rPr lang="en-US" sz="1200" b="0" i="1" smtClean="0">
                            <a:latin typeface="Cambria Math" panose="02040503050406030204" pitchFamily="18" charset="0"/>
                            <a:ea typeface="Cambria Math" panose="02040503050406030204" pitchFamily="18" charset="0"/>
                          </a:rPr>
                          <m:t>𝑠</m:t>
                        </m:r>
                      </m:sub>
                      <m:sup>
                        <m:r>
                          <a:rPr lang="en-US" sz="1200" i="1">
                            <a:latin typeface="Cambria Math" panose="02040503050406030204" pitchFamily="18" charset="0"/>
                            <a:ea typeface="Cambria Math" panose="02040503050406030204" pitchFamily="18" charset="0"/>
                          </a:rPr>
                          <m:t>𝛽</m:t>
                        </m:r>
                      </m:sup>
                    </m:sSubSup>
                    <m:r>
                      <a:rPr lang="en-US" sz="1200" i="1">
                        <a:latin typeface="Cambria Math" panose="02040503050406030204" pitchFamily="18" charset="0"/>
                        <a:ea typeface="Cambria Math" panose="02040503050406030204" pitchFamily="18" charset="0"/>
                      </a:rPr>
                      <m:t> </m:t>
                    </m:r>
                  </m:oMath>
                </a14:m>
                <a:r>
                  <a:rPr lang="en-US" sz="1200" dirty="0"/>
                  <a:t>are the standard deviations for the old painting in l,α,β dimensions respectively. </a:t>
                </a:r>
              </a:p>
              <a:p>
                <a:r>
                  <a:rPr lang="en-US" sz="1200" dirty="0"/>
                  <a:t>After this transformation, the resulting data points have standard deviations that conform to the sample clean painting.</a:t>
                </a:r>
              </a:p>
              <a:p>
                <a:r>
                  <a:rPr lang="en-US" sz="1200" dirty="0"/>
                  <a:t>Next, instead of adding the averages that was previously subtracted, add the averages computed for the sample clean painting. </a:t>
                </a:r>
              </a:p>
              <a:p>
                <a:r>
                  <a:rPr lang="en-US" sz="1200" dirty="0"/>
                  <a:t>Finally, convert the result back to RGB color space.</a:t>
                </a:r>
                <a:endParaRPr lang="es-ES" sz="1200" dirty="0"/>
              </a:p>
            </p:txBody>
          </p:sp>
        </mc:Choice>
        <mc:Fallback xmlns="">
          <p:sp>
            <p:nvSpPr>
              <p:cNvPr id="3" name="Content Placeholder 2">
                <a:extLst>
                  <a:ext uri="{FF2B5EF4-FFF2-40B4-BE49-F238E27FC236}">
                    <a16:creationId xmlns:a16="http://schemas.microsoft.com/office/drawing/2014/main" id="{5E09EAAD-EB04-4322-AE90-7854EAD434A2}"/>
                  </a:ext>
                </a:extLst>
              </p:cNvPr>
              <p:cNvSpPr>
                <a:spLocks noGrp="1" noRot="1" noChangeAspect="1" noMove="1" noResize="1" noEditPoints="1" noAdjustHandles="1" noChangeArrowheads="1" noChangeShapeType="1" noTextEdit="1"/>
              </p:cNvSpPr>
              <p:nvPr>
                <p:ph idx="1"/>
              </p:nvPr>
            </p:nvSpPr>
            <p:spPr>
              <a:xfrm>
                <a:off x="1375378" y="1320907"/>
                <a:ext cx="9603275" cy="5435627"/>
              </a:xfrm>
              <a:blipFill>
                <a:blip r:embed="rId3"/>
                <a:stretch>
                  <a:fillRect l="-63"/>
                </a:stretch>
              </a:blipFill>
            </p:spPr>
            <p:txBody>
              <a:bodyPr/>
              <a:lstStyle/>
              <a:p>
                <a:r>
                  <a:rPr lang="es-ES">
                    <a:noFill/>
                  </a:rPr>
                  <a:t> </a:t>
                </a:r>
              </a:p>
            </p:txBody>
          </p:sp>
        </mc:Fallback>
      </mc:AlternateContent>
      <p:pic>
        <p:nvPicPr>
          <p:cNvPr id="4" name="Picture 3">
            <a:extLst>
              <a:ext uri="{FF2B5EF4-FFF2-40B4-BE49-F238E27FC236}">
                <a16:creationId xmlns:a16="http://schemas.microsoft.com/office/drawing/2014/main" id="{A5A19647-4273-42E4-869A-8AA1E0F828AE}"/>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9665207" y="2351391"/>
            <a:ext cx="1389647" cy="1389647"/>
          </a:xfrm>
          <a:prstGeom prst="rect">
            <a:avLst/>
          </a:prstGeom>
        </p:spPr>
      </p:pic>
    </p:spTree>
    <p:extLst>
      <p:ext uri="{BB962C8B-B14F-4D97-AF65-F5344CB8AC3E}">
        <p14:creationId xmlns:p14="http://schemas.microsoft.com/office/powerpoint/2010/main" val="3240382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F1176DA6-4BBF-42A4-9C94-E6613CCD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99AAB0AE-172B-4FB4-80C2-86CD6B824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Content Placeholder 3">
            <a:extLst>
              <a:ext uri="{FF2B5EF4-FFF2-40B4-BE49-F238E27FC236}">
                <a16:creationId xmlns:a16="http://schemas.microsoft.com/office/drawing/2014/main" id="{FC46B82D-1A8D-4F61-86D0-6B63AD170D91}"/>
              </a:ext>
            </a:extLst>
          </p:cNvPr>
          <p:cNvPicPr>
            <a:picLocks noGrp="1" noChangeAspect="1"/>
          </p:cNvPicPr>
          <p:nvPr>
            <p:ph idx="1"/>
          </p:nvPr>
        </p:nvPicPr>
        <p:blipFill rotWithShape="1">
          <a:blip r:embed="rId4" cstate="email">
            <a:extLst>
              <a:ext uri="{28A0092B-C50C-407E-A947-70E740481C1C}">
                <a14:useLocalDpi xmlns:a14="http://schemas.microsoft.com/office/drawing/2010/main" val="0"/>
              </a:ext>
            </a:extLst>
          </a:blip>
          <a:srcRect/>
          <a:stretch/>
        </p:blipFill>
        <p:spPr>
          <a:xfrm>
            <a:off x="4020498" y="2018413"/>
            <a:ext cx="2038398" cy="2928408"/>
          </a:xfrm>
          <a:prstGeom prst="rect">
            <a:avLst/>
          </a:prstGeom>
        </p:spPr>
      </p:pic>
      <p:pic>
        <p:nvPicPr>
          <p:cNvPr id="6" name="Picture 5">
            <a:extLst>
              <a:ext uri="{FF2B5EF4-FFF2-40B4-BE49-F238E27FC236}">
                <a16:creationId xmlns:a16="http://schemas.microsoft.com/office/drawing/2014/main" id="{58002C66-10CA-4120-BB2A-167D9132F737}"/>
              </a:ext>
            </a:extLst>
          </p:cNvPr>
          <p:cNvPicPr>
            <a:picLocks noChangeAspect="1"/>
          </p:cNvPicPr>
          <p:nvPr/>
        </p:nvPicPr>
        <p:blipFill rotWithShape="1">
          <a:blip r:embed="rId5" cstate="email">
            <a:extLst>
              <a:ext uri="{28A0092B-C50C-407E-A947-70E740481C1C}">
                <a14:useLocalDpi xmlns:a14="http://schemas.microsoft.com/office/drawing/2010/main" val="0"/>
              </a:ext>
            </a:extLst>
          </a:blip>
          <a:srcRect/>
          <a:stretch/>
        </p:blipFill>
        <p:spPr>
          <a:xfrm flipH="1">
            <a:off x="1939176" y="1841679"/>
            <a:ext cx="1942541" cy="2696514"/>
          </a:xfrm>
          <a:prstGeom prst="rect">
            <a:avLst/>
          </a:prstGeom>
        </p:spPr>
      </p:pic>
      <p:pic>
        <p:nvPicPr>
          <p:cNvPr id="8" name="Picture 7">
            <a:extLst>
              <a:ext uri="{FF2B5EF4-FFF2-40B4-BE49-F238E27FC236}">
                <a16:creationId xmlns:a16="http://schemas.microsoft.com/office/drawing/2014/main" id="{A8D4BF74-6BF8-466D-BE04-9A10D68E35B1}"/>
              </a:ext>
            </a:extLst>
          </p:cNvPr>
          <p:cNvPicPr>
            <a:picLocks noChangeAspect="1"/>
          </p:cNvPicPr>
          <p:nvPr/>
        </p:nvPicPr>
        <p:blipFill rotWithShape="1">
          <a:blip r:embed="rId6" cstate="email">
            <a:extLst>
              <a:ext uri="{28A0092B-C50C-407E-A947-70E740481C1C}">
                <a14:useLocalDpi xmlns:a14="http://schemas.microsoft.com/office/drawing/2010/main" val="0"/>
              </a:ext>
            </a:extLst>
          </a:blip>
          <a:srcRect/>
          <a:stretch/>
        </p:blipFill>
        <p:spPr>
          <a:xfrm>
            <a:off x="6128711" y="1843527"/>
            <a:ext cx="2049500" cy="2694666"/>
          </a:xfrm>
          <a:prstGeom prst="rect">
            <a:avLst/>
          </a:prstGeom>
        </p:spPr>
      </p:pic>
      <p:pic>
        <p:nvPicPr>
          <p:cNvPr id="12" name="Picture 11">
            <a:extLst>
              <a:ext uri="{FF2B5EF4-FFF2-40B4-BE49-F238E27FC236}">
                <a16:creationId xmlns:a16="http://schemas.microsoft.com/office/drawing/2014/main" id="{0FA1A822-FBC3-4B2C-8761-920D4DFDEBED}"/>
              </a:ext>
            </a:extLst>
          </p:cNvPr>
          <p:cNvPicPr>
            <a:picLocks noChangeAspect="1"/>
          </p:cNvPicPr>
          <p:nvPr/>
        </p:nvPicPr>
        <p:blipFill rotWithShape="1">
          <a:blip r:embed="rId7" cstate="email">
            <a:extLst>
              <a:ext uri="{28A0092B-C50C-407E-A947-70E740481C1C}">
                <a14:useLocalDpi xmlns:a14="http://schemas.microsoft.com/office/drawing/2010/main" val="0"/>
              </a:ext>
            </a:extLst>
          </a:blip>
          <a:srcRect/>
          <a:stretch/>
        </p:blipFill>
        <p:spPr>
          <a:xfrm>
            <a:off x="8248026" y="2018413"/>
            <a:ext cx="2049500" cy="2926334"/>
          </a:xfrm>
          <a:prstGeom prst="rect">
            <a:avLst/>
          </a:prstGeom>
        </p:spPr>
      </p:pic>
      <p:sp>
        <p:nvSpPr>
          <p:cNvPr id="14" name="TextBox 13">
            <a:extLst>
              <a:ext uri="{FF2B5EF4-FFF2-40B4-BE49-F238E27FC236}">
                <a16:creationId xmlns:a16="http://schemas.microsoft.com/office/drawing/2014/main" id="{06D84259-D632-468F-AA05-0860E8890D59}"/>
              </a:ext>
            </a:extLst>
          </p:cNvPr>
          <p:cNvSpPr txBox="1"/>
          <p:nvPr/>
        </p:nvSpPr>
        <p:spPr>
          <a:xfrm>
            <a:off x="923366" y="729586"/>
            <a:ext cx="2686609" cy="1200329"/>
          </a:xfrm>
          <a:prstGeom prst="rect">
            <a:avLst/>
          </a:prstGeom>
          <a:noFill/>
        </p:spPr>
        <p:txBody>
          <a:bodyPr wrap="square" rtlCol="0">
            <a:spAutoFit/>
          </a:bodyPr>
          <a:lstStyle/>
          <a:p>
            <a:r>
              <a:rPr lang="en-US" dirty="0"/>
              <a:t>a)Old</a:t>
            </a:r>
          </a:p>
          <a:p>
            <a:r>
              <a:rPr lang="en-US" dirty="0"/>
              <a:t>b)Chemically cleaned</a:t>
            </a:r>
          </a:p>
          <a:p>
            <a:r>
              <a:rPr lang="en-US" dirty="0"/>
              <a:t>c)Example</a:t>
            </a:r>
          </a:p>
          <a:p>
            <a:r>
              <a:rPr lang="en-US" dirty="0"/>
              <a:t>d)Restored</a:t>
            </a:r>
            <a:endParaRPr lang="es-ES" dirty="0"/>
          </a:p>
        </p:txBody>
      </p:sp>
      <p:sp>
        <p:nvSpPr>
          <p:cNvPr id="16" name="Rectangle 15">
            <a:extLst>
              <a:ext uri="{FF2B5EF4-FFF2-40B4-BE49-F238E27FC236}">
                <a16:creationId xmlns:a16="http://schemas.microsoft.com/office/drawing/2014/main" id="{16765997-73B7-4356-95BC-917D6598F7B9}"/>
              </a:ext>
            </a:extLst>
          </p:cNvPr>
          <p:cNvSpPr/>
          <p:nvPr/>
        </p:nvSpPr>
        <p:spPr>
          <a:xfrm>
            <a:off x="1894474" y="4294909"/>
            <a:ext cx="8487199" cy="5449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cxnSp>
        <p:nvCxnSpPr>
          <p:cNvPr id="19" name="Straight Connector 18">
            <a:extLst>
              <a:ext uri="{FF2B5EF4-FFF2-40B4-BE49-F238E27FC236}">
                <a16:creationId xmlns:a16="http://schemas.microsoft.com/office/drawing/2014/main" id="{22194042-861F-4794-8439-8FD2FFD9944E}"/>
              </a:ext>
            </a:extLst>
          </p:cNvPr>
          <p:cNvCxnSpPr>
            <a:cxnSpLocks/>
          </p:cNvCxnSpPr>
          <p:nvPr/>
        </p:nvCxnSpPr>
        <p:spPr>
          <a:xfrm>
            <a:off x="6096000" y="2018413"/>
            <a:ext cx="0" cy="348876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9749102-619A-4CBC-9DC8-3A28FE58C01D}"/>
              </a:ext>
            </a:extLst>
          </p:cNvPr>
          <p:cNvCxnSpPr>
            <a:cxnSpLocks/>
          </p:cNvCxnSpPr>
          <p:nvPr/>
        </p:nvCxnSpPr>
        <p:spPr>
          <a:xfrm>
            <a:off x="8206462" y="2018413"/>
            <a:ext cx="0" cy="348876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0EC0676-2083-4F6A-888B-1A96D19B4254}"/>
              </a:ext>
            </a:extLst>
          </p:cNvPr>
          <p:cNvCxnSpPr>
            <a:cxnSpLocks/>
          </p:cNvCxnSpPr>
          <p:nvPr/>
        </p:nvCxnSpPr>
        <p:spPr>
          <a:xfrm>
            <a:off x="3946607" y="2018413"/>
            <a:ext cx="0" cy="3488769"/>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4" name="Picture 23" descr="A screenshot of a cell phone&#10;&#10;Description automatically generated">
            <a:extLst>
              <a:ext uri="{FF2B5EF4-FFF2-40B4-BE49-F238E27FC236}">
                <a16:creationId xmlns:a16="http://schemas.microsoft.com/office/drawing/2014/main" id="{8E753114-05E0-44F4-B1CD-7C300541BD9F}"/>
              </a:ext>
            </a:extLst>
          </p:cNvPr>
          <p:cNvPicPr>
            <a:picLocks noChangeAspect="1"/>
          </p:cNvPicPr>
          <p:nvPr/>
        </p:nvPicPr>
        <p:blipFill>
          <a:blip r:embed="rId8" cstate="email">
            <a:extLst>
              <a:ext uri="{28A0092B-C50C-407E-A947-70E740481C1C}">
                <a14:useLocalDpi xmlns:a14="http://schemas.microsoft.com/office/drawing/2010/main" val="0"/>
              </a:ext>
            </a:extLst>
          </a:blip>
          <a:stretch>
            <a:fillRect/>
          </a:stretch>
        </p:blipFill>
        <p:spPr>
          <a:xfrm>
            <a:off x="7416203" y="588271"/>
            <a:ext cx="3327571" cy="1320868"/>
          </a:xfrm>
          <a:prstGeom prst="rect">
            <a:avLst/>
          </a:prstGeom>
        </p:spPr>
      </p:pic>
    </p:spTree>
    <p:extLst>
      <p:ext uri="{BB962C8B-B14F-4D97-AF65-F5344CB8AC3E}">
        <p14:creationId xmlns:p14="http://schemas.microsoft.com/office/powerpoint/2010/main" val="2110528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4" name="Picture 23">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7013A21A-6440-4CD4-9FC7-9EB2C7020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picture containing photo, different, many, cat&#10;&#10;Description automatically generated">
            <a:extLst>
              <a:ext uri="{FF2B5EF4-FFF2-40B4-BE49-F238E27FC236}">
                <a16:creationId xmlns:a16="http://schemas.microsoft.com/office/drawing/2014/main" id="{DE0D1F6D-ED12-4DC1-B1AD-A8406183AD9E}"/>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2544956" y="960240"/>
            <a:ext cx="7104344" cy="4937519"/>
          </a:xfrm>
          <a:prstGeom prst="rect">
            <a:avLst/>
          </a:prstGeom>
        </p:spPr>
      </p:pic>
      <p:sp>
        <p:nvSpPr>
          <p:cNvPr id="25" name="Title 1">
            <a:extLst>
              <a:ext uri="{FF2B5EF4-FFF2-40B4-BE49-F238E27FC236}">
                <a16:creationId xmlns:a16="http://schemas.microsoft.com/office/drawing/2014/main" id="{986CAB04-8429-48BB-9671-68DE9DD8B50E}"/>
              </a:ext>
            </a:extLst>
          </p:cNvPr>
          <p:cNvSpPr>
            <a:spLocks noGrp="1"/>
          </p:cNvSpPr>
          <p:nvPr>
            <p:ph type="title"/>
          </p:nvPr>
        </p:nvSpPr>
        <p:spPr>
          <a:xfrm>
            <a:off x="1294362" y="607432"/>
            <a:ext cx="9603275" cy="1049235"/>
          </a:xfrm>
        </p:spPr>
        <p:txBody>
          <a:bodyPr>
            <a:normAutofit/>
          </a:bodyPr>
          <a:lstStyle/>
          <a:p>
            <a:pPr algn="ctr"/>
            <a:r>
              <a:rPr lang="en-US" sz="2000" dirty="0"/>
              <a:t>Example-based recoloration with different</a:t>
            </a:r>
            <a:r>
              <a:rPr lang="en-US" sz="2000" baseline="0" dirty="0"/>
              <a:t> example pictures</a:t>
            </a:r>
            <a:endParaRPr lang="es-ES" sz="2000" dirty="0"/>
          </a:p>
        </p:txBody>
      </p:sp>
      <p:pic>
        <p:nvPicPr>
          <p:cNvPr id="3" name="Picture 2" descr="A screenshot of a cell phone&#10;&#10;Description automatically generated">
            <a:extLst>
              <a:ext uri="{FF2B5EF4-FFF2-40B4-BE49-F238E27FC236}">
                <a16:creationId xmlns:a16="http://schemas.microsoft.com/office/drawing/2014/main" id="{DA023588-8ACA-419C-8FA4-5AE8BD872A21}"/>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309907" y="2951188"/>
            <a:ext cx="2360384" cy="955621"/>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597AA41C-EF5A-4626-A8A3-2220CBFC6FD3}"/>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9521709" y="2929988"/>
            <a:ext cx="2360384" cy="976821"/>
          </a:xfrm>
          <a:prstGeom prst="rect">
            <a:avLst/>
          </a:prstGeom>
        </p:spPr>
      </p:pic>
    </p:spTree>
    <p:extLst>
      <p:ext uri="{BB962C8B-B14F-4D97-AF65-F5344CB8AC3E}">
        <p14:creationId xmlns:p14="http://schemas.microsoft.com/office/powerpoint/2010/main" val="986626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41" name="Picture 40">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43" name="Straight Connector 42">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7013A21A-6440-4CD4-9FC7-9EB2C7020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20C79576-8A80-4D24-8882-35750F2C72D9}"/>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607524" y="891038"/>
            <a:ext cx="3417202" cy="5474570"/>
          </a:xfrm>
          <a:prstGeom prst="rect">
            <a:avLst/>
          </a:prstGeom>
        </p:spPr>
      </p:pic>
      <p:pic>
        <p:nvPicPr>
          <p:cNvPr id="10" name="Picture 9">
            <a:extLst>
              <a:ext uri="{FF2B5EF4-FFF2-40B4-BE49-F238E27FC236}">
                <a16:creationId xmlns:a16="http://schemas.microsoft.com/office/drawing/2014/main" id="{70B1796E-290D-4922-A6B6-95E8D8EDB469}"/>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4293726" y="2936390"/>
            <a:ext cx="3604547" cy="3596728"/>
          </a:xfrm>
          <a:prstGeom prst="rect">
            <a:avLst/>
          </a:prstGeom>
        </p:spPr>
      </p:pic>
      <p:pic>
        <p:nvPicPr>
          <p:cNvPr id="12" name="Picture 11">
            <a:extLst>
              <a:ext uri="{FF2B5EF4-FFF2-40B4-BE49-F238E27FC236}">
                <a16:creationId xmlns:a16="http://schemas.microsoft.com/office/drawing/2014/main" id="{BAD822BE-8B1B-42C3-B7E3-84CAAB4E8D8A}"/>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8167273" y="2803514"/>
            <a:ext cx="3516328" cy="3562094"/>
          </a:xfrm>
          <a:prstGeom prst="rect">
            <a:avLst/>
          </a:prstGeom>
        </p:spPr>
      </p:pic>
      <p:sp>
        <p:nvSpPr>
          <p:cNvPr id="20" name="TextBox 19">
            <a:extLst>
              <a:ext uri="{FF2B5EF4-FFF2-40B4-BE49-F238E27FC236}">
                <a16:creationId xmlns:a16="http://schemas.microsoft.com/office/drawing/2014/main" id="{2E1DC8C3-95D6-47AB-8A7A-91D33FA50F88}"/>
              </a:ext>
            </a:extLst>
          </p:cNvPr>
          <p:cNvSpPr txBox="1"/>
          <p:nvPr/>
        </p:nvSpPr>
        <p:spPr>
          <a:xfrm>
            <a:off x="4293726" y="914688"/>
            <a:ext cx="4430629" cy="646331"/>
          </a:xfrm>
          <a:prstGeom prst="rect">
            <a:avLst/>
          </a:prstGeom>
          <a:noFill/>
        </p:spPr>
        <p:txBody>
          <a:bodyPr wrap="square">
            <a:spAutoFit/>
          </a:bodyPr>
          <a:lstStyle/>
          <a:p>
            <a:r>
              <a:rPr lang="en-US" dirty="0">
                <a:latin typeface="+mj-lt"/>
              </a:rPr>
              <a:t>SAME PAINTING RECOLORED WITH DIFFERENT EXAMPLE PAINTINGS</a:t>
            </a:r>
            <a:endParaRPr lang="es-ES" dirty="0">
              <a:latin typeface="+mj-lt"/>
            </a:endParaRPr>
          </a:p>
        </p:txBody>
      </p:sp>
      <p:pic>
        <p:nvPicPr>
          <p:cNvPr id="16" name="Picture 15" descr="A screenshot of a cell phone&#10;&#10;Description automatically generated">
            <a:extLst>
              <a:ext uri="{FF2B5EF4-FFF2-40B4-BE49-F238E27FC236}">
                <a16:creationId xmlns:a16="http://schemas.microsoft.com/office/drawing/2014/main" id="{9804F1BE-9770-4EC3-9ED2-37BD5CCFEA9F}"/>
              </a:ext>
            </a:extLst>
          </p:cNvPr>
          <p:cNvPicPr>
            <a:picLocks noChangeAspect="1"/>
          </p:cNvPicPr>
          <p:nvPr/>
        </p:nvPicPr>
        <p:blipFill>
          <a:blip r:embed="rId7" cstate="email">
            <a:extLst>
              <a:ext uri="{28A0092B-C50C-407E-A947-70E740481C1C}">
                <a14:useLocalDpi xmlns:a14="http://schemas.microsoft.com/office/drawing/2010/main" val="0"/>
              </a:ext>
            </a:extLst>
          </a:blip>
          <a:stretch>
            <a:fillRect/>
          </a:stretch>
        </p:blipFill>
        <p:spPr>
          <a:xfrm>
            <a:off x="8394132" y="891038"/>
            <a:ext cx="3289469" cy="1327218"/>
          </a:xfrm>
          <a:prstGeom prst="rect">
            <a:avLst/>
          </a:prstGeom>
        </p:spPr>
      </p:pic>
      <p:pic>
        <p:nvPicPr>
          <p:cNvPr id="11" name="Picture 10">
            <a:extLst>
              <a:ext uri="{FF2B5EF4-FFF2-40B4-BE49-F238E27FC236}">
                <a16:creationId xmlns:a16="http://schemas.microsoft.com/office/drawing/2014/main" id="{A4D9C424-4D51-45F4-9B8A-16B3E89CBD1C}"/>
              </a:ext>
            </a:extLst>
          </p:cNvPr>
          <p:cNvPicPr>
            <a:picLocks noChangeAspect="1"/>
          </p:cNvPicPr>
          <p:nvPr/>
        </p:nvPicPr>
        <p:blipFill>
          <a:blip r:embed="rId8" cstate="email">
            <a:extLst>
              <a:ext uri="{28A0092B-C50C-407E-A947-70E740481C1C}">
                <a14:useLocalDpi xmlns:a14="http://schemas.microsoft.com/office/drawing/2010/main" val="0"/>
              </a:ext>
            </a:extLst>
          </a:blip>
          <a:stretch>
            <a:fillRect/>
          </a:stretch>
        </p:blipFill>
        <p:spPr>
          <a:xfrm>
            <a:off x="10038866" y="4886485"/>
            <a:ext cx="1463167" cy="1188823"/>
          </a:xfrm>
          <a:prstGeom prst="rect">
            <a:avLst/>
          </a:prstGeom>
        </p:spPr>
      </p:pic>
      <p:pic>
        <p:nvPicPr>
          <p:cNvPr id="14" name="Picture 13">
            <a:extLst>
              <a:ext uri="{FF2B5EF4-FFF2-40B4-BE49-F238E27FC236}">
                <a16:creationId xmlns:a16="http://schemas.microsoft.com/office/drawing/2014/main" id="{5CB4E144-7FB2-4DE9-A99A-2C62EF82BF78}"/>
              </a:ext>
            </a:extLst>
          </p:cNvPr>
          <p:cNvPicPr>
            <a:picLocks noChangeAspect="1"/>
          </p:cNvPicPr>
          <p:nvPr/>
        </p:nvPicPr>
        <p:blipFill>
          <a:blip r:embed="rId8" cstate="email">
            <a:extLst>
              <a:ext uri="{28A0092B-C50C-407E-A947-70E740481C1C}">
                <a14:useLocalDpi xmlns:a14="http://schemas.microsoft.com/office/drawing/2010/main" val="0"/>
              </a:ext>
            </a:extLst>
          </a:blip>
          <a:stretch>
            <a:fillRect/>
          </a:stretch>
        </p:blipFill>
        <p:spPr>
          <a:xfrm>
            <a:off x="6195707" y="4826255"/>
            <a:ext cx="1463167" cy="1188823"/>
          </a:xfrm>
          <a:prstGeom prst="rect">
            <a:avLst/>
          </a:prstGeom>
        </p:spPr>
      </p:pic>
      <p:pic>
        <p:nvPicPr>
          <p:cNvPr id="17" name="Picture 16">
            <a:extLst>
              <a:ext uri="{FF2B5EF4-FFF2-40B4-BE49-F238E27FC236}">
                <a16:creationId xmlns:a16="http://schemas.microsoft.com/office/drawing/2014/main" id="{CF71565B-EF74-4F32-A382-6E58CDD3314D}"/>
              </a:ext>
            </a:extLst>
          </p:cNvPr>
          <p:cNvPicPr>
            <a:picLocks noChangeAspect="1"/>
          </p:cNvPicPr>
          <p:nvPr/>
        </p:nvPicPr>
        <p:blipFill>
          <a:blip r:embed="rId8" cstate="email">
            <a:extLst>
              <a:ext uri="{28A0092B-C50C-407E-A947-70E740481C1C}">
                <a14:useLocalDpi xmlns:a14="http://schemas.microsoft.com/office/drawing/2010/main" val="0"/>
              </a:ext>
            </a:extLst>
          </a:blip>
          <a:stretch>
            <a:fillRect/>
          </a:stretch>
        </p:blipFill>
        <p:spPr>
          <a:xfrm>
            <a:off x="2322160" y="4826255"/>
            <a:ext cx="1463167" cy="1188823"/>
          </a:xfrm>
          <a:prstGeom prst="rect">
            <a:avLst/>
          </a:prstGeom>
        </p:spPr>
      </p:pic>
    </p:spTree>
    <p:extLst>
      <p:ext uri="{BB962C8B-B14F-4D97-AF65-F5344CB8AC3E}">
        <p14:creationId xmlns:p14="http://schemas.microsoft.com/office/powerpoint/2010/main" val="826255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FDF9410-E530-4E71-A2C0-4C24B48964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AB08FC-8014-4E30-91B2-FD98852668B7}"/>
              </a:ext>
            </a:extLst>
          </p:cNvPr>
          <p:cNvSpPr>
            <a:spLocks noGrp="1"/>
          </p:cNvSpPr>
          <p:nvPr>
            <p:ph type="ctrTitle"/>
          </p:nvPr>
        </p:nvSpPr>
        <p:spPr>
          <a:xfrm>
            <a:off x="1752966" y="1427304"/>
            <a:ext cx="8686800" cy="3241515"/>
          </a:xfrm>
        </p:spPr>
        <p:txBody>
          <a:bodyPr anchor="ctr">
            <a:normAutofit/>
          </a:bodyPr>
          <a:lstStyle/>
          <a:p>
            <a:pPr algn="ctr"/>
            <a:r>
              <a:rPr lang="en-US" sz="5400" dirty="0"/>
              <a:t>Other applications of K-L divergence</a:t>
            </a:r>
            <a:endParaRPr lang="es-ES" sz="5400" dirty="0"/>
          </a:p>
        </p:txBody>
      </p:sp>
      <p:sp>
        <p:nvSpPr>
          <p:cNvPr id="3" name="Subtitle 2">
            <a:extLst>
              <a:ext uri="{FF2B5EF4-FFF2-40B4-BE49-F238E27FC236}">
                <a16:creationId xmlns:a16="http://schemas.microsoft.com/office/drawing/2014/main" id="{1B065A27-7AD9-4F43-A589-AD5E0A6A560E}"/>
              </a:ext>
            </a:extLst>
          </p:cNvPr>
          <p:cNvSpPr>
            <a:spLocks noGrp="1"/>
          </p:cNvSpPr>
          <p:nvPr>
            <p:ph type="subTitle" idx="1"/>
          </p:nvPr>
        </p:nvSpPr>
        <p:spPr>
          <a:xfrm>
            <a:off x="1752966" y="5132139"/>
            <a:ext cx="8686800" cy="631270"/>
          </a:xfrm>
        </p:spPr>
        <p:txBody>
          <a:bodyPr>
            <a:normAutofit/>
          </a:bodyPr>
          <a:lstStyle/>
          <a:p>
            <a:r>
              <a:rPr lang="en-US" sz="1700" dirty="0"/>
              <a:t>And Applications of previously mentioned concepts to art restoration</a:t>
            </a:r>
            <a:endParaRPr lang="es-ES" sz="1700" dirty="0"/>
          </a:p>
        </p:txBody>
      </p:sp>
      <p:cxnSp>
        <p:nvCxnSpPr>
          <p:cNvPr id="17" name="Straight Connector 16">
            <a:extLst>
              <a:ext uri="{FF2B5EF4-FFF2-40B4-BE49-F238E27FC236}">
                <a16:creationId xmlns:a16="http://schemas.microsoft.com/office/drawing/2014/main" id="{53268B1E-8861-4702-9529-5A8FB23A61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1094758"/>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cxnSp>
        <p:nvCxnSpPr>
          <p:cNvPr id="19" name="Straight Connector 18">
            <a:extLst>
              <a:ext uri="{FF2B5EF4-FFF2-40B4-BE49-F238E27FC236}">
                <a16:creationId xmlns:a16="http://schemas.microsoft.com/office/drawing/2014/main" id="{BC6646AE-8FD6-411E-8640-6CCB250D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4923706"/>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51228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54" name="Straight Connector 5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58" name="Rectangle 57">
            <a:extLst>
              <a:ext uri="{FF2B5EF4-FFF2-40B4-BE49-F238E27FC236}">
                <a16:creationId xmlns:a16="http://schemas.microsoft.com/office/drawing/2014/main" id="{2FA7AD0A-1871-4DF8-9235-F49D0513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36B04CFB-FAE5-47DD-9B3E-4E9BA7A89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extBox 1">
            <a:extLst>
              <a:ext uri="{FF2B5EF4-FFF2-40B4-BE49-F238E27FC236}">
                <a16:creationId xmlns:a16="http://schemas.microsoft.com/office/drawing/2014/main" id="{B1378CA3-549E-4FD2-A556-039F35902126}"/>
              </a:ext>
            </a:extLst>
          </p:cNvPr>
          <p:cNvSpPr txBox="1"/>
          <p:nvPr/>
        </p:nvSpPr>
        <p:spPr>
          <a:xfrm>
            <a:off x="659301" y="1474969"/>
            <a:ext cx="2823919" cy="1868760"/>
          </a:xfrm>
          <a:prstGeom prst="rect">
            <a:avLst/>
          </a:prstGeom>
        </p:spPr>
        <p:txBody>
          <a:bodyPr vert="horz" lIns="91440" tIns="45720" rIns="91440" bIns="0" rtlCol="0" anchor="b">
            <a:normAutofit/>
          </a:bodyPr>
          <a:lstStyle/>
          <a:p>
            <a:pPr defTabSz="914400">
              <a:lnSpc>
                <a:spcPct val="90000"/>
              </a:lnSpc>
              <a:spcBef>
                <a:spcPct val="0"/>
              </a:spcBef>
              <a:spcAft>
                <a:spcPts val="600"/>
              </a:spcAft>
            </a:pPr>
            <a:r>
              <a:rPr lang="en-US" sz="2000" cap="all" dirty="0">
                <a:latin typeface="+mj-lt"/>
                <a:ea typeface="+mj-ea"/>
                <a:cs typeface="+mj-cs"/>
              </a:rPr>
              <a:t>Another usage of neural networks: Identifying brush strokes &amp; cracks </a:t>
            </a:r>
          </a:p>
        </p:txBody>
      </p:sp>
      <p:cxnSp>
        <p:nvCxnSpPr>
          <p:cNvPr id="62" name="Straight Connector 61">
            <a:extLst>
              <a:ext uri="{FF2B5EF4-FFF2-40B4-BE49-F238E27FC236}">
                <a16:creationId xmlns:a16="http://schemas.microsoft.com/office/drawing/2014/main" id="{EE68D41B-9286-479F-9AB7-678C8E348D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64" name="Group 63">
            <a:extLst>
              <a:ext uri="{FF2B5EF4-FFF2-40B4-BE49-F238E27FC236}">
                <a16:creationId xmlns:a16="http://schemas.microsoft.com/office/drawing/2014/main" id="{E8ACF89C-CFC3-4D68-B3C4-2BEFB7BBE5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65" name="Rectangle 64">
              <a:extLst>
                <a:ext uri="{FF2B5EF4-FFF2-40B4-BE49-F238E27FC236}">
                  <a16:creationId xmlns:a16="http://schemas.microsoft.com/office/drawing/2014/main" id="{3B770B7D-3C5C-4682-8DF0-20783592F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6" name="Rectangle 65">
              <a:extLst>
                <a:ext uri="{FF2B5EF4-FFF2-40B4-BE49-F238E27FC236}">
                  <a16:creationId xmlns:a16="http://schemas.microsoft.com/office/drawing/2014/main" id="{A6893E11-7EC1-4EB6-A2A8-0B693F8FE5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8" name="Rectangle 67">
            <a:extLst>
              <a:ext uri="{FF2B5EF4-FFF2-40B4-BE49-F238E27FC236}">
                <a16:creationId xmlns:a16="http://schemas.microsoft.com/office/drawing/2014/main" id="{622F7FD7-8884-4FD5-95AB-0B5C6033A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picture containing photo, showing, different, old&#10;&#10;Description automatically generated">
            <a:extLst>
              <a:ext uri="{FF2B5EF4-FFF2-40B4-BE49-F238E27FC236}">
                <a16:creationId xmlns:a16="http://schemas.microsoft.com/office/drawing/2014/main" id="{0CAA0FE7-2AC1-4575-B8FC-6A56FAD72AE8}"/>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5855744" y="1116345"/>
            <a:ext cx="3808179" cy="3866172"/>
          </a:xfrm>
          <a:prstGeom prst="rect">
            <a:avLst/>
          </a:prstGeom>
        </p:spPr>
      </p:pic>
      <p:pic>
        <p:nvPicPr>
          <p:cNvPr id="70" name="Picture 69">
            <a:extLst>
              <a:ext uri="{FF2B5EF4-FFF2-40B4-BE49-F238E27FC236}">
                <a16:creationId xmlns:a16="http://schemas.microsoft.com/office/drawing/2014/main" id="{16EFE474-4FE0-4E8F-8F09-5ED2C9E76A8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72" name="Straight Connector 71">
            <a:extLst>
              <a:ext uri="{FF2B5EF4-FFF2-40B4-BE49-F238E27FC236}">
                <a16:creationId xmlns:a16="http://schemas.microsoft.com/office/drawing/2014/main" id="{CF8B8C81-54DC-4AF5-B682-3A2C70A6B5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580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00F178E2-AACB-4EFE-A67A-5327512E4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Connector 26">
            <a:extLst>
              <a:ext uri="{FF2B5EF4-FFF2-40B4-BE49-F238E27FC236}">
                <a16:creationId xmlns:a16="http://schemas.microsoft.com/office/drawing/2014/main" id="{F8F31E2E-F25D-43B0-9B21-1DE46FC6DC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04301" y="1847088"/>
            <a:ext cx="354251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E4727FF-A42C-473A-A8BB-729D2746A72F}"/>
              </a:ext>
            </a:extLst>
          </p:cNvPr>
          <p:cNvSpPr>
            <a:spLocks noGrp="1"/>
          </p:cNvSpPr>
          <p:nvPr>
            <p:ph type="title"/>
          </p:nvPr>
        </p:nvSpPr>
        <p:spPr>
          <a:xfrm>
            <a:off x="7202821" y="804519"/>
            <a:ext cx="3543993" cy="1049235"/>
          </a:xfrm>
        </p:spPr>
        <p:txBody>
          <a:bodyPr>
            <a:normAutofit/>
          </a:bodyPr>
          <a:lstStyle/>
          <a:p>
            <a:r>
              <a:rPr lang="en-US" sz="2200" dirty="0"/>
              <a:t>3d conservation</a:t>
            </a:r>
            <a:br>
              <a:rPr lang="en-US" sz="2200" dirty="0"/>
            </a:br>
            <a:r>
              <a:rPr lang="en-US" sz="2200" i="1" dirty="0">
                <a:latin typeface="Gill Sans MT" panose="020B0502020104020203" pitchFamily="34" charset="0"/>
              </a:rPr>
              <a:t>Unveiling the invisible</a:t>
            </a:r>
            <a:br>
              <a:rPr lang="en-US" sz="2200" i="1" dirty="0">
                <a:latin typeface="Gill Sans MT" panose="020B0502020104020203" pitchFamily="34" charset="0"/>
              </a:rPr>
            </a:br>
            <a:r>
              <a:rPr lang="en-US" sz="2200" i="1" dirty="0">
                <a:latin typeface="Gill Sans MT" panose="020B0502020104020203" pitchFamily="34" charset="0"/>
              </a:rPr>
              <a:t>(Calatroni,..)</a:t>
            </a:r>
            <a:endParaRPr lang="es-ES" sz="2200" i="1" dirty="0">
              <a:latin typeface="Gill Sans MT" panose="020B0502020104020203" pitchFamily="34" charset="0"/>
            </a:endParaRPr>
          </a:p>
        </p:txBody>
      </p:sp>
      <p:sp>
        <p:nvSpPr>
          <p:cNvPr id="29" name="Rectangle 28">
            <a:extLst>
              <a:ext uri="{FF2B5EF4-FFF2-40B4-BE49-F238E27FC236}">
                <a16:creationId xmlns:a16="http://schemas.microsoft.com/office/drawing/2014/main" id="{EE282A56-24D8-489E-AC37-6EA78E071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pic>
        <p:nvPicPr>
          <p:cNvPr id="5" name="40494_2018_216_MOESM2_ESM">
            <a:hlinkClick r:id="" action="ppaction://media"/>
            <a:extLst>
              <a:ext uri="{FF2B5EF4-FFF2-40B4-BE49-F238E27FC236}">
                <a16:creationId xmlns:a16="http://schemas.microsoft.com/office/drawing/2014/main" id="{EE43A7A5-F144-4400-88FF-427152266B99}"/>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32239" y="1327452"/>
            <a:ext cx="2964032" cy="3456597"/>
          </a:xfrm>
          <a:prstGeom prst="rect">
            <a:avLst/>
          </a:prstGeom>
        </p:spPr>
      </p:pic>
      <p:pic>
        <p:nvPicPr>
          <p:cNvPr id="4" name="40494_2018_216_MOESM1_ESM">
            <a:hlinkClick r:id="" action="ppaction://media"/>
            <a:extLst>
              <a:ext uri="{FF2B5EF4-FFF2-40B4-BE49-F238E27FC236}">
                <a16:creationId xmlns:a16="http://schemas.microsoft.com/office/drawing/2014/main" id="{217EB351-DFDB-4EF1-829C-04EB29E1E1AD}"/>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3759995" y="982469"/>
            <a:ext cx="2964033" cy="4145501"/>
          </a:xfrm>
          <a:prstGeom prst="rect">
            <a:avLst/>
          </a:prstGeom>
        </p:spPr>
      </p:pic>
      <p:sp>
        <p:nvSpPr>
          <p:cNvPr id="9" name="Content Placeholder 8">
            <a:extLst>
              <a:ext uri="{FF2B5EF4-FFF2-40B4-BE49-F238E27FC236}">
                <a16:creationId xmlns:a16="http://schemas.microsoft.com/office/drawing/2014/main" id="{E25B4A04-CB36-4E7D-8148-9685B312B07D}"/>
              </a:ext>
            </a:extLst>
          </p:cNvPr>
          <p:cNvSpPr>
            <a:spLocks noGrp="1"/>
          </p:cNvSpPr>
          <p:nvPr>
            <p:ph idx="1"/>
          </p:nvPr>
        </p:nvSpPr>
        <p:spPr>
          <a:xfrm>
            <a:off x="7202821" y="2015732"/>
            <a:ext cx="3543993" cy="3450613"/>
          </a:xfrm>
        </p:spPr>
        <p:txBody>
          <a:bodyPr>
            <a:normAutofit/>
          </a:bodyPr>
          <a:lstStyle/>
          <a:p>
            <a:pPr>
              <a:lnSpc>
                <a:spcPct val="110000"/>
              </a:lnSpc>
            </a:pPr>
            <a:r>
              <a:rPr lang="en-US" sz="1600" dirty="0"/>
              <a:t>Step 1: Generate rough 3d model of scene with plausible parameters.</a:t>
            </a:r>
          </a:p>
          <a:p>
            <a:pPr>
              <a:lnSpc>
                <a:spcPct val="110000"/>
              </a:lnSpc>
            </a:pPr>
            <a:r>
              <a:rPr lang="en-US" sz="1600" dirty="0"/>
              <a:t>Step 2: Generate </a:t>
            </a:r>
            <a:r>
              <a:rPr lang="en-US" sz="1600" dirty="0">
                <a:hlinkClick r:id="rId9"/>
              </a:rPr>
              <a:t>masks</a:t>
            </a:r>
            <a:r>
              <a:rPr lang="en-US" sz="1600" dirty="0"/>
              <a:t> for all objects in painting(by hand or segmentation)</a:t>
            </a:r>
          </a:p>
          <a:p>
            <a:pPr>
              <a:lnSpc>
                <a:spcPct val="110000"/>
              </a:lnSpc>
            </a:pPr>
            <a:r>
              <a:rPr lang="en-US" sz="1600" dirty="0"/>
              <a:t>Step 3: Project masks onto 3d model and project original image as texture onto objects.</a:t>
            </a:r>
          </a:p>
          <a:p>
            <a:pPr>
              <a:lnSpc>
                <a:spcPct val="110000"/>
              </a:lnSpc>
            </a:pPr>
            <a:r>
              <a:rPr lang="en-US" sz="1600" dirty="0"/>
              <a:t>Step 4: Add virtual cameras</a:t>
            </a:r>
          </a:p>
          <a:p>
            <a:pPr>
              <a:lnSpc>
                <a:spcPct val="110000"/>
              </a:lnSpc>
            </a:pPr>
            <a:r>
              <a:rPr lang="en-US" sz="1600" dirty="0"/>
              <a:t>Step 5: Inpaint what was hidden from view in original scene.</a:t>
            </a:r>
          </a:p>
        </p:txBody>
      </p:sp>
      <p:pic>
        <p:nvPicPr>
          <p:cNvPr id="31" name="Picture 30">
            <a:extLst>
              <a:ext uri="{FF2B5EF4-FFF2-40B4-BE49-F238E27FC236}">
                <a16:creationId xmlns:a16="http://schemas.microsoft.com/office/drawing/2014/main" id="{A21A879E-4440-4322-879E-91929B1414B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10"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33" name="Straight Connector 32">
            <a:extLst>
              <a:ext uri="{FF2B5EF4-FFF2-40B4-BE49-F238E27FC236}">
                <a16:creationId xmlns:a16="http://schemas.microsoft.com/office/drawing/2014/main" id="{02B8CEF1-AE40-447A-B7A4-2024DDCDFD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086BD9A-5E27-42D4-9FB1-5EE385FDA963}"/>
              </a:ext>
            </a:extLst>
          </p:cNvPr>
          <p:cNvSpPr txBox="1"/>
          <p:nvPr/>
        </p:nvSpPr>
        <p:spPr>
          <a:xfrm>
            <a:off x="3999393" y="5165028"/>
            <a:ext cx="2964032" cy="307777"/>
          </a:xfrm>
          <a:prstGeom prst="rect">
            <a:avLst/>
          </a:prstGeom>
          <a:noFill/>
        </p:spPr>
        <p:txBody>
          <a:bodyPr wrap="square" rtlCol="0">
            <a:spAutoFit/>
          </a:bodyPr>
          <a:lstStyle/>
          <a:p>
            <a:r>
              <a:rPr lang="en-US" sz="1400"/>
              <a:t>Annunciation</a:t>
            </a:r>
            <a:r>
              <a:rPr lang="en-US" sz="1400" dirty="0"/>
              <a:t>, by  Simon Bening</a:t>
            </a:r>
            <a:endParaRPr lang="es-ES" sz="1400" dirty="0"/>
          </a:p>
        </p:txBody>
      </p:sp>
      <p:sp>
        <p:nvSpPr>
          <p:cNvPr id="6" name="TextBox 5">
            <a:extLst>
              <a:ext uri="{FF2B5EF4-FFF2-40B4-BE49-F238E27FC236}">
                <a16:creationId xmlns:a16="http://schemas.microsoft.com/office/drawing/2014/main" id="{EFBC5E8E-DF28-47A6-AAF7-AA443B767A42}"/>
              </a:ext>
            </a:extLst>
          </p:cNvPr>
          <p:cNvSpPr txBox="1"/>
          <p:nvPr/>
        </p:nvSpPr>
        <p:spPr>
          <a:xfrm>
            <a:off x="836745" y="5159958"/>
            <a:ext cx="2555020" cy="307777"/>
          </a:xfrm>
          <a:prstGeom prst="rect">
            <a:avLst/>
          </a:prstGeom>
          <a:noFill/>
        </p:spPr>
        <p:txBody>
          <a:bodyPr wrap="square" rtlCol="0">
            <a:spAutoFit/>
          </a:bodyPr>
          <a:lstStyle/>
          <a:p>
            <a:r>
              <a:rPr lang="en-US" sz="1400" dirty="0"/>
              <a:t>The Scream, by  Edvard Munch</a:t>
            </a:r>
            <a:endParaRPr lang="es-ES" sz="1400" dirty="0"/>
          </a:p>
        </p:txBody>
      </p:sp>
    </p:spTree>
    <p:extLst>
      <p:ext uri="{BB962C8B-B14F-4D97-AF65-F5344CB8AC3E}">
        <p14:creationId xmlns:p14="http://schemas.microsoft.com/office/powerpoint/2010/main" val="3402055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6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70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6BFC2-5B6B-46AB-BB93-D1F10AF30E52}"/>
              </a:ext>
            </a:extLst>
          </p:cNvPr>
          <p:cNvSpPr>
            <a:spLocks noGrp="1"/>
          </p:cNvSpPr>
          <p:nvPr>
            <p:ph type="title"/>
          </p:nvPr>
        </p:nvSpPr>
        <p:spPr/>
        <p:txBody>
          <a:bodyPr/>
          <a:lstStyle/>
          <a:p>
            <a:endParaRPr lang="es-ES" dirty="0"/>
          </a:p>
        </p:txBody>
      </p:sp>
      <p:pic>
        <p:nvPicPr>
          <p:cNvPr id="16" name="Picture 15">
            <a:extLst>
              <a:ext uri="{FF2B5EF4-FFF2-40B4-BE49-F238E27FC236}">
                <a16:creationId xmlns:a16="http://schemas.microsoft.com/office/drawing/2014/main" id="{63E249E1-B105-4696-A4D5-CD950F6A473D}"/>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881456" y="5349312"/>
            <a:ext cx="10428790" cy="1204166"/>
          </a:xfrm>
          <a:prstGeom prst="rect">
            <a:avLst/>
          </a:prstGeom>
        </p:spPr>
      </p:pic>
      <p:pic>
        <p:nvPicPr>
          <p:cNvPr id="18" name="Picture 17">
            <a:extLst>
              <a:ext uri="{FF2B5EF4-FFF2-40B4-BE49-F238E27FC236}">
                <a16:creationId xmlns:a16="http://schemas.microsoft.com/office/drawing/2014/main" id="{09F723B5-AD02-464E-9C2F-FA070357BC02}"/>
              </a:ext>
            </a:extLst>
          </p:cNvPr>
          <p:cNvPicPr>
            <a:picLocks noChangeAspect="1"/>
          </p:cNvPicPr>
          <p:nvPr/>
        </p:nvPicPr>
        <p:blipFill rotWithShape="1">
          <a:blip r:embed="rId4" cstate="screen">
            <a:extLst>
              <a:ext uri="{28A0092B-C50C-407E-A947-70E740481C1C}">
                <a14:useLocalDpi xmlns:a14="http://schemas.microsoft.com/office/drawing/2010/main" val="0"/>
              </a:ext>
            </a:extLst>
          </a:blip>
          <a:srcRect/>
          <a:stretch/>
        </p:blipFill>
        <p:spPr>
          <a:xfrm>
            <a:off x="-677" y="0"/>
            <a:ext cx="6096528" cy="4726983"/>
          </a:xfrm>
          <a:prstGeom prst="rect">
            <a:avLst/>
          </a:prstGeom>
        </p:spPr>
      </p:pic>
      <p:pic>
        <p:nvPicPr>
          <p:cNvPr id="22" name="Picture 21">
            <a:extLst>
              <a:ext uri="{FF2B5EF4-FFF2-40B4-BE49-F238E27FC236}">
                <a16:creationId xmlns:a16="http://schemas.microsoft.com/office/drawing/2014/main" id="{D9E14860-D30D-4796-84EC-90D50B8618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5851" y="-1"/>
            <a:ext cx="6096528" cy="4726983"/>
          </a:xfrm>
          <a:prstGeom prst="rect">
            <a:avLst/>
          </a:prstGeom>
        </p:spPr>
      </p:pic>
    </p:spTree>
    <p:extLst>
      <p:ext uri="{BB962C8B-B14F-4D97-AF65-F5344CB8AC3E}">
        <p14:creationId xmlns:p14="http://schemas.microsoft.com/office/powerpoint/2010/main" val="3407104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B72A4-DCCA-4DBD-A3F5-E781AB78D539}"/>
              </a:ext>
            </a:extLst>
          </p:cNvPr>
          <p:cNvSpPr>
            <a:spLocks noGrp="1"/>
          </p:cNvSpPr>
          <p:nvPr>
            <p:ph type="title"/>
          </p:nvPr>
        </p:nvSpPr>
        <p:spPr>
          <a:xfrm>
            <a:off x="1451579" y="804519"/>
            <a:ext cx="9603275" cy="1049235"/>
          </a:xfrm>
        </p:spPr>
        <p:txBody>
          <a:bodyPr anchor="ctr">
            <a:normAutofit/>
          </a:bodyPr>
          <a:lstStyle/>
          <a:p>
            <a:pPr algn="ctr"/>
            <a:br>
              <a:rPr lang="en-US" sz="2200" dirty="0"/>
            </a:br>
            <a:br>
              <a:rPr lang="en-US" sz="2200" dirty="0"/>
            </a:br>
            <a:r>
              <a:rPr lang="en-US" sz="2200" dirty="0"/>
              <a:t>Artistic application of mathematical image Processing</a:t>
            </a:r>
            <a:endParaRPr lang="es-ES" sz="2200" dirty="0"/>
          </a:p>
        </p:txBody>
      </p:sp>
      <p:graphicFrame>
        <p:nvGraphicFramePr>
          <p:cNvPr id="6" name="Content Placeholder 2">
            <a:extLst>
              <a:ext uri="{FF2B5EF4-FFF2-40B4-BE49-F238E27FC236}">
                <a16:creationId xmlns:a16="http://schemas.microsoft.com/office/drawing/2014/main" id="{DB7DEF5B-CD0E-4CD1-8F0A-AD47E2049D34}"/>
              </a:ext>
            </a:extLst>
          </p:cNvPr>
          <p:cNvGraphicFramePr/>
          <p:nvPr>
            <p:extLst>
              <p:ext uri="{D42A27DB-BD31-4B8C-83A1-F6EECF244321}">
                <p14:modId xmlns:p14="http://schemas.microsoft.com/office/powerpoint/2010/main" val="2528080427"/>
              </p:ext>
            </p:extLst>
          </p:nvPr>
        </p:nvGraphicFramePr>
        <p:xfrm>
          <a:off x="1450975" y="2340435"/>
          <a:ext cx="9604375" cy="33244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731202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84C75E2B-CACA-478C-B26B-182AF87A1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50FF2874-547C-4D14-9E18-28B19002FB8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54" name="Straight Connector 53">
            <a:extLst>
              <a:ext uri="{FF2B5EF4-FFF2-40B4-BE49-F238E27FC236}">
                <a16:creationId xmlns:a16="http://schemas.microsoft.com/office/drawing/2014/main" id="{36CF827D-A163-47F7-BD87-34EB4FA7D6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D299D9A9-1DA8-433D-A9BC-FB48D93D42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58" name="Rectangle 57">
            <a:extLst>
              <a:ext uri="{FF2B5EF4-FFF2-40B4-BE49-F238E27FC236}">
                <a16:creationId xmlns:a16="http://schemas.microsoft.com/office/drawing/2014/main" id="{593D0D1F-C0CE-416A-883C-BF1E03F63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94BB6862-3393-46CC-9A80-E400B3206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extBox 1">
            <a:extLst>
              <a:ext uri="{FF2B5EF4-FFF2-40B4-BE49-F238E27FC236}">
                <a16:creationId xmlns:a16="http://schemas.microsoft.com/office/drawing/2014/main" id="{BACE92EE-6B88-4E67-9C46-64244D8FB6FB}"/>
              </a:ext>
            </a:extLst>
          </p:cNvPr>
          <p:cNvSpPr txBox="1"/>
          <p:nvPr/>
        </p:nvSpPr>
        <p:spPr>
          <a:xfrm>
            <a:off x="998113" y="1452644"/>
            <a:ext cx="2821967" cy="3210046"/>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3000" cap="all" dirty="0">
                <a:latin typeface="+mj-lt"/>
                <a:ea typeface="+mj-ea"/>
                <a:cs typeface="+mj-cs"/>
              </a:rPr>
              <a:t>The British Museum: Hutong Gallery’s</a:t>
            </a:r>
            <a:endParaRPr lang="en-US" sz="3000" b="1" cap="all" dirty="0">
              <a:latin typeface="DengXian" panose="02010600030101010101" pitchFamily="2" charset="-122"/>
              <a:ea typeface="DengXian" panose="02010600030101010101" pitchFamily="2" charset="-122"/>
              <a:cs typeface="+mj-cs"/>
            </a:endParaRPr>
          </a:p>
        </p:txBody>
      </p:sp>
      <p:grpSp>
        <p:nvGrpSpPr>
          <p:cNvPr id="62" name="Group 61">
            <a:extLst>
              <a:ext uri="{FF2B5EF4-FFF2-40B4-BE49-F238E27FC236}">
                <a16:creationId xmlns:a16="http://schemas.microsoft.com/office/drawing/2014/main" id="{ECD36A4A-123D-46E3-8A64-13B8B3F019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8" y="482170"/>
            <a:ext cx="7560115" cy="5149101"/>
            <a:chOff x="7463258" y="583365"/>
            <a:chExt cx="7560115" cy="5181928"/>
          </a:xfrm>
        </p:grpSpPr>
        <p:sp>
          <p:nvSpPr>
            <p:cNvPr id="63" name="Rectangle 62">
              <a:extLst>
                <a:ext uri="{FF2B5EF4-FFF2-40B4-BE49-F238E27FC236}">
                  <a16:creationId xmlns:a16="http://schemas.microsoft.com/office/drawing/2014/main" id="{612E2361-DAF1-4420-BBBD-218F4138E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8" y="583365"/>
              <a:ext cx="7560115"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4" name="Rectangle 63">
              <a:extLst>
                <a:ext uri="{FF2B5EF4-FFF2-40B4-BE49-F238E27FC236}">
                  <a16:creationId xmlns:a16="http://schemas.microsoft.com/office/drawing/2014/main" id="{1D6F994B-14BC-49BA-B34D-17DF3069A4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7" y="915807"/>
              <a:ext cx="69282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66" name="Picture 65">
            <a:extLst>
              <a:ext uri="{FF2B5EF4-FFF2-40B4-BE49-F238E27FC236}">
                <a16:creationId xmlns:a16="http://schemas.microsoft.com/office/drawing/2014/main" id="{55EC7096-D0A6-471D-AE28-B68D70388E3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68" name="Straight Connector 67">
            <a:extLst>
              <a:ext uri="{FF2B5EF4-FFF2-40B4-BE49-F238E27FC236}">
                <a16:creationId xmlns:a16="http://schemas.microsoft.com/office/drawing/2014/main" id="{2E98EB88-99B6-483D-B203-0D5D631005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9B190BE-14D8-4D7F-AFD4-AC8A2B29EC82}"/>
              </a:ext>
            </a:extLst>
          </p:cNvPr>
          <p:cNvSpPr txBox="1"/>
          <p:nvPr/>
        </p:nvSpPr>
        <p:spPr>
          <a:xfrm>
            <a:off x="-209743" y="3997381"/>
            <a:ext cx="4292144" cy="911019"/>
          </a:xfrm>
          <a:prstGeom prst="rect">
            <a:avLst/>
          </a:prstGeom>
          <a:noFill/>
        </p:spPr>
        <p:txBody>
          <a:bodyPr wrap="square" rtlCol="0">
            <a:spAutoFit/>
          </a:bodyPr>
          <a:lstStyle/>
          <a:p>
            <a:pPr algn="ctr" defTabSz="914400">
              <a:lnSpc>
                <a:spcPct val="90000"/>
              </a:lnSpc>
              <a:spcBef>
                <a:spcPct val="0"/>
              </a:spcBef>
              <a:spcAft>
                <a:spcPts val="600"/>
              </a:spcAft>
            </a:pPr>
            <a:r>
              <a:rPr lang="en-US" sz="1400" cap="all" dirty="0">
                <a:latin typeface="+mj-lt"/>
                <a:ea typeface="+mj-ea"/>
                <a:cs typeface="+mj-cs"/>
              </a:rPr>
              <a:t>“Reading in the Autumn Mountains”,</a:t>
            </a:r>
          </a:p>
          <a:p>
            <a:pPr algn="ctr" defTabSz="914400">
              <a:lnSpc>
                <a:spcPct val="90000"/>
              </a:lnSpc>
              <a:spcBef>
                <a:spcPct val="0"/>
              </a:spcBef>
              <a:spcAft>
                <a:spcPts val="600"/>
              </a:spcAft>
            </a:pPr>
            <a:r>
              <a:rPr lang="en-US" sz="1400" dirty="0">
                <a:ea typeface="+mj-ea"/>
                <a:cs typeface="+mj-cs"/>
              </a:rPr>
              <a:t>By Xiang Shenmo </a:t>
            </a:r>
            <a:r>
              <a:rPr lang="en-US" altLang="zh-CN" sz="1400" b="1" i="0" dirty="0">
                <a:solidFill>
                  <a:srgbClr val="4D5156"/>
                </a:solidFill>
                <a:effectLst/>
                <a:latin typeface="DengXian" panose="02010600030101010101" pitchFamily="2" charset="-122"/>
                <a:ea typeface="DengXian" panose="02010600030101010101" pitchFamily="2" charset="-122"/>
              </a:rPr>
              <a:t>(</a:t>
            </a:r>
            <a:r>
              <a:rPr lang="zh-CN" altLang="es-ES" sz="1400" b="1" i="0" dirty="0">
                <a:solidFill>
                  <a:srgbClr val="4D5156"/>
                </a:solidFill>
                <a:effectLst/>
                <a:latin typeface="DengXian" panose="02010600030101010101" pitchFamily="2" charset="-122"/>
                <a:ea typeface="DengXian" panose="02010600030101010101" pitchFamily="2" charset="-122"/>
              </a:rPr>
              <a:t>項聖謨</a:t>
            </a:r>
            <a:r>
              <a:rPr lang="en-US" altLang="zh-CN" sz="1400" b="1" i="0" dirty="0">
                <a:solidFill>
                  <a:srgbClr val="4D5156"/>
                </a:solidFill>
                <a:effectLst/>
                <a:latin typeface="DengXian" panose="02010600030101010101" pitchFamily="2" charset="-122"/>
                <a:ea typeface="DengXian" panose="02010600030101010101" pitchFamily="2" charset="-122"/>
              </a:rPr>
              <a:t>)</a:t>
            </a:r>
            <a:endParaRPr lang="en-US" sz="1400" b="1" cap="all" dirty="0">
              <a:latin typeface="DengXian" panose="02010600030101010101" pitchFamily="2" charset="-122"/>
              <a:ea typeface="DengXian" panose="02010600030101010101" pitchFamily="2" charset="-122"/>
              <a:cs typeface="+mj-cs"/>
            </a:endParaRPr>
          </a:p>
          <a:p>
            <a:endParaRPr lang="es-ES" dirty="0"/>
          </a:p>
        </p:txBody>
      </p:sp>
      <p:pic>
        <p:nvPicPr>
          <p:cNvPr id="7" name="Reading in the autumn mountains-french">
            <a:hlinkClick r:id="" action="ppaction://media"/>
            <a:extLst>
              <a:ext uri="{FF2B5EF4-FFF2-40B4-BE49-F238E27FC236}">
                <a16:creationId xmlns:a16="http://schemas.microsoft.com/office/drawing/2014/main" id="{3D8BCBFC-C23D-43D1-9211-270CE76551D5}"/>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6"/>
          <a:srcRect l="-18" t="19015" r="29924" b="1024"/>
          <a:stretch>
            <a:fillRect/>
          </a:stretch>
        </p:blipFill>
        <p:spPr>
          <a:xfrm>
            <a:off x="4318981" y="801076"/>
            <a:ext cx="6874906" cy="4466447"/>
          </a:xfrm>
        </p:spPr>
      </p:pic>
    </p:spTree>
    <p:extLst>
      <p:ext uri="{BB962C8B-B14F-4D97-AF65-F5344CB8AC3E}">
        <p14:creationId xmlns:p14="http://schemas.microsoft.com/office/powerpoint/2010/main" val="230376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18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5102">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216D9FD-860F-4F5C-8D9B-CE7002071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614B914-E46D-42F0-883D-B29941AF69FF}"/>
              </a:ext>
            </a:extLst>
          </p:cNvPr>
          <p:cNvSpPr>
            <a:spLocks noGrp="1"/>
          </p:cNvSpPr>
          <p:nvPr>
            <p:ph type="title"/>
          </p:nvPr>
        </p:nvSpPr>
        <p:spPr>
          <a:xfrm>
            <a:off x="882651" y="977028"/>
            <a:ext cx="3333410" cy="5237503"/>
          </a:xfrm>
        </p:spPr>
        <p:txBody>
          <a:bodyPr anchor="ctr">
            <a:normAutofit/>
          </a:bodyPr>
          <a:lstStyle/>
          <a:p>
            <a:r>
              <a:rPr lang="en-US" dirty="0"/>
              <a:t>Bibliography</a:t>
            </a:r>
            <a:endParaRPr lang="es-ES" dirty="0"/>
          </a:p>
        </p:txBody>
      </p:sp>
      <p:sp>
        <p:nvSpPr>
          <p:cNvPr id="28" name="Rectangle 27">
            <a:extLst>
              <a:ext uri="{FF2B5EF4-FFF2-40B4-BE49-F238E27FC236}">
                <a16:creationId xmlns:a16="http://schemas.microsoft.com/office/drawing/2014/main" id="{8D074069-7026-466C-B495-20FB9578C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3993" y="0"/>
            <a:ext cx="7538007" cy="6858000"/>
          </a:xfrm>
          <a:prstGeom prst="rect">
            <a:avLst/>
          </a:prstGeom>
          <a:solidFill>
            <a:schemeClr val="tx2"/>
          </a:solidFill>
          <a:ln w="6350">
            <a:noFill/>
          </a:ln>
          <a:effectLst/>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C1685D80-4D5A-471F-9215-651424F475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3787" y="0"/>
            <a:ext cx="164592" cy="6858000"/>
          </a:xfrm>
          <a:prstGeom prst="rect">
            <a:avLst/>
          </a:prstGeom>
          <a:solidFill>
            <a:schemeClr val="accent2"/>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6E1258E-D7AE-46A8-AB81-41848CD21E03}"/>
              </a:ext>
            </a:extLst>
          </p:cNvPr>
          <p:cNvSpPr>
            <a:spLocks noGrp="1"/>
          </p:cNvSpPr>
          <p:nvPr>
            <p:ph idx="1"/>
          </p:nvPr>
        </p:nvSpPr>
        <p:spPr>
          <a:xfrm>
            <a:off x="5791954" y="977029"/>
            <a:ext cx="5428789" cy="5237503"/>
          </a:xfrm>
        </p:spPr>
        <p:txBody>
          <a:bodyPr anchor="ctr">
            <a:normAutofit/>
          </a:bodyPr>
          <a:lstStyle/>
          <a:p>
            <a:pPr marL="0" marR="0">
              <a:lnSpc>
                <a:spcPct val="110000"/>
              </a:lnSpc>
              <a:spcBef>
                <a:spcPts val="0"/>
              </a:spcBef>
              <a:spcAft>
                <a:spcPts val="800"/>
              </a:spcAft>
            </a:pP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Baumgartner, Julian, director. Big Isn't Better, It's Just Better; The Restoration of St. Francis, 13 Jan. 2020, www.youtube.com/watch?v=jHcKBJ4sXEc</a:t>
            </a:r>
          </a:p>
          <a:p>
            <a:pPr marL="0" marR="0">
              <a:lnSpc>
                <a:spcPct val="110000"/>
              </a:lnSpc>
              <a:spcBef>
                <a:spcPts val="0"/>
              </a:spcBef>
              <a:spcAft>
                <a:spcPts val="800"/>
              </a:spcAft>
            </a:pP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Brommelle, Norman Spencer, and Frank Zuccari. “Art Conservation and Restoration.” </a:t>
            </a:r>
            <a:r>
              <a:rPr lang="en-US" sz="1100" i="1" dirty="0">
                <a:solidFill>
                  <a:schemeClr val="bg1"/>
                </a:solidFill>
                <a:effectLst/>
                <a:latin typeface="Calibri" panose="020F0502020204030204" pitchFamily="34" charset="0"/>
                <a:ea typeface="DengXian" panose="02010600030101010101" pitchFamily="2" charset="-122"/>
                <a:cs typeface="Arial" panose="020B0604020202020204" pitchFamily="34" charset="0"/>
              </a:rPr>
              <a:t>Encyclopædia Britannica</a:t>
            </a: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 Encyclopædia Britannica, Inc., 2 June 2017, </a:t>
            </a:r>
            <a:r>
              <a:rPr lang="en-US" sz="1100" u="sng" dirty="0">
                <a:solidFill>
                  <a:schemeClr val="bg1"/>
                </a:solidFill>
                <a:effectLst/>
                <a:latin typeface="Calibri" panose="020F0502020204030204" pitchFamily="34" charset="0"/>
                <a:ea typeface="DengXian" panose="02010600030101010101" pitchFamily="2" charset="-122"/>
                <a:cs typeface="Arial" panose="020B0604020202020204" pitchFamily="34" charset="0"/>
              </a:rPr>
              <a:t>http://www.britannica.com/art/art-conservation-and-restoration </a:t>
            </a:r>
          </a:p>
          <a:p>
            <a:pPr marL="0" marR="0">
              <a:lnSpc>
                <a:spcPct val="110000"/>
              </a:lnSpc>
              <a:spcBef>
                <a:spcPts val="0"/>
              </a:spcBef>
              <a:spcAft>
                <a:spcPts val="800"/>
              </a:spcAft>
            </a:pP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Calatroni, L., d’Autume, M., Hocking, R. et al. Unveiling the invisible: mathematical methods for restoring and interpreting illuminated manuscripts. Herit Sci 6, 56 (2018). </a:t>
            </a:r>
            <a:r>
              <a:rPr lang="en-US" sz="1100" u="sng" dirty="0">
                <a:solidFill>
                  <a:schemeClr val="bg1"/>
                </a:solidFill>
                <a:effectLst/>
                <a:latin typeface="Calibri" panose="020F0502020204030204" pitchFamily="34" charset="0"/>
                <a:ea typeface="DengXian" panose="02010600030101010101" pitchFamily="2" charset="-122"/>
                <a:cs typeface="Arial" panose="020B0604020202020204" pitchFamily="34" charset="0"/>
              </a:rPr>
              <a:t>https://doi.org/10.1186/s40494-018-0216-z https://heritagesciencejournal.springeropen.com/articles/10.1186/s40494-018-0216-z</a:t>
            </a:r>
            <a:endPar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endParaRPr>
          </a:p>
          <a:p>
            <a:pPr marL="0" marR="0">
              <a:lnSpc>
                <a:spcPct val="110000"/>
              </a:lnSpc>
              <a:spcBef>
                <a:spcPts val="0"/>
              </a:spcBef>
              <a:spcAft>
                <a:spcPts val="800"/>
              </a:spcAft>
            </a:pP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“Conservation of Oil Paintings on Paper. From Ideas to Practical Solutions on the Example of Paintings by Estonian Artist Ado Vabbe.” </a:t>
            </a:r>
            <a:r>
              <a:rPr lang="en-US" sz="1100" i="1" dirty="0">
                <a:solidFill>
                  <a:schemeClr val="bg1"/>
                </a:solidFill>
                <a:effectLst/>
                <a:latin typeface="Calibri" panose="020F0502020204030204" pitchFamily="34" charset="0"/>
                <a:ea typeface="DengXian" panose="02010600030101010101" pitchFamily="2" charset="-122"/>
                <a:cs typeface="Arial" panose="020B0604020202020204" pitchFamily="34" charset="0"/>
              </a:rPr>
              <a:t>Renovatum Anno</a:t>
            </a: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 5 Feb. 2019, </a:t>
            </a:r>
            <a:r>
              <a:rPr lang="en-US" sz="1100" u="sng" dirty="0">
                <a:solidFill>
                  <a:schemeClr val="bg1"/>
                </a:solidFill>
                <a:effectLst/>
                <a:latin typeface="Calibri" panose="020F0502020204030204" pitchFamily="34" charset="0"/>
                <a:ea typeface="DengXian" panose="02010600030101010101" pitchFamily="2" charset="-122"/>
                <a:cs typeface="Arial" panose="020B0604020202020204" pitchFamily="34" charset="0"/>
              </a:rPr>
              <a:t>https://renovatum.ee/en/autor/conservation-oil-paintings-paper-ideas-practical-solutions-example-paintings-estonian-artist</a:t>
            </a: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 </a:t>
            </a:r>
          </a:p>
          <a:p>
            <a:pPr marL="0" marR="0">
              <a:lnSpc>
                <a:spcPct val="110000"/>
              </a:lnSpc>
              <a:spcBef>
                <a:spcPts val="0"/>
              </a:spcBef>
              <a:spcAft>
                <a:spcPts val="800"/>
              </a:spcAft>
            </a:pP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Daubechies, Ingrid. “Using Mathematics to Repair a Masterpiece.” </a:t>
            </a:r>
            <a:r>
              <a:rPr lang="en-US" sz="1100" i="1" dirty="0">
                <a:solidFill>
                  <a:schemeClr val="bg1"/>
                </a:solidFill>
                <a:effectLst/>
                <a:latin typeface="Calibri" panose="020F0502020204030204" pitchFamily="34" charset="0"/>
                <a:ea typeface="DengXian" panose="02010600030101010101" pitchFamily="2" charset="-122"/>
                <a:cs typeface="Arial" panose="020B0604020202020204" pitchFamily="34" charset="0"/>
              </a:rPr>
              <a:t>Quanta Magazine</a:t>
            </a: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 29 Sept. 2016, </a:t>
            </a:r>
            <a:r>
              <a:rPr lang="en-US" sz="1100" u="sng" dirty="0">
                <a:solidFill>
                  <a:schemeClr val="bg1"/>
                </a:solidFill>
                <a:effectLst/>
                <a:latin typeface="Calibri" panose="020F0502020204030204" pitchFamily="34" charset="0"/>
                <a:ea typeface="DengXian" panose="02010600030101010101" pitchFamily="2" charset="-122"/>
                <a:cs typeface="Arial" panose="020B0604020202020204" pitchFamily="34" charset="0"/>
              </a:rPr>
              <a:t>www.quantamagazine.org/using-mathematics-to-repair-a-masterpiece-20160929/</a:t>
            </a:r>
            <a:endPar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endParaRPr>
          </a:p>
          <a:p>
            <a:pPr marL="0" marR="0">
              <a:lnSpc>
                <a:spcPct val="110000"/>
              </a:lnSpc>
              <a:spcBef>
                <a:spcPts val="0"/>
              </a:spcBef>
              <a:spcAft>
                <a:spcPts val="800"/>
              </a:spcAft>
            </a:pP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N. Arora, A. Kumar, and P. Kalra. Digital restoration of old paintings. In International Conference in Central Europe on Computer Graphics, Visualization and Computer Vision (WSCG), June 2012, </a:t>
            </a:r>
            <a:r>
              <a:rPr lang="en-US" sz="1100" u="sng" dirty="0">
                <a:solidFill>
                  <a:schemeClr val="bg1"/>
                </a:solidFill>
                <a:effectLst/>
                <a:latin typeface="Calibri" panose="020F0502020204030204" pitchFamily="34" charset="0"/>
                <a:ea typeface="DengXian" panose="02010600030101010101" pitchFamily="2" charset="-122"/>
                <a:cs typeface="Arial" panose="020B0604020202020204" pitchFamily="34" charset="0"/>
              </a:rPr>
              <a:t>http://wscg.zcu.cz/WSCG2012/short/E61-full.pdf</a:t>
            </a:r>
            <a:endPar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endParaRPr>
          </a:p>
          <a:p>
            <a:pPr marL="0" marR="0">
              <a:lnSpc>
                <a:spcPct val="110000"/>
              </a:lnSpc>
              <a:spcBef>
                <a:spcPts val="0"/>
              </a:spcBef>
              <a:spcAft>
                <a:spcPts val="800"/>
              </a:spcAft>
            </a:pP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Seery, Michael. “Paper Conservation.” </a:t>
            </a:r>
            <a:r>
              <a:rPr lang="en-US" sz="1100" i="1" dirty="0">
                <a:solidFill>
                  <a:schemeClr val="bg1"/>
                </a:solidFill>
                <a:effectLst/>
                <a:latin typeface="Calibri" panose="020F0502020204030204" pitchFamily="34" charset="0"/>
                <a:ea typeface="DengXian" panose="02010600030101010101" pitchFamily="2" charset="-122"/>
                <a:cs typeface="Arial" panose="020B0604020202020204" pitchFamily="34" charset="0"/>
              </a:rPr>
              <a:t>RSC Education</a:t>
            </a: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 1 Mar. 2013, </a:t>
            </a:r>
            <a:r>
              <a:rPr lang="en-US" sz="1100" u="sng" dirty="0">
                <a:solidFill>
                  <a:schemeClr val="bg1"/>
                </a:solidFill>
                <a:effectLst/>
                <a:latin typeface="Calibri" panose="020F0502020204030204" pitchFamily="34" charset="0"/>
                <a:ea typeface="DengXian" panose="02010600030101010101" pitchFamily="2" charset="-122"/>
                <a:cs typeface="Arial" panose="020B0604020202020204" pitchFamily="34" charset="0"/>
              </a:rPr>
              <a:t>edu.rsc.org/feature/paper-conservation/2020204.article</a:t>
            </a:r>
            <a:r>
              <a:rPr lang="en-U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rPr>
              <a:t>  </a:t>
            </a:r>
          </a:p>
          <a:p>
            <a:pPr marL="0" indent="0">
              <a:lnSpc>
                <a:spcPct val="110000"/>
              </a:lnSpc>
              <a:buNone/>
            </a:pPr>
            <a:endParaRPr lang="es-ES" sz="1100" dirty="0">
              <a:solidFill>
                <a:schemeClr val="bg1"/>
              </a:solidFill>
              <a:effectLst/>
              <a:latin typeface="Calibri" panose="020F0502020204030204" pitchFamily="34" charset="0"/>
              <a:ea typeface="DengXian" panose="02010600030101010101" pitchFamily="2" charset="-122"/>
              <a:cs typeface="Arial" panose="020B0604020202020204" pitchFamily="34" charset="0"/>
            </a:endParaRPr>
          </a:p>
          <a:p>
            <a:pPr>
              <a:lnSpc>
                <a:spcPct val="110000"/>
              </a:lnSpc>
            </a:pPr>
            <a:endParaRPr lang="es-ES" sz="1100" dirty="0">
              <a:solidFill>
                <a:schemeClr val="bg1"/>
              </a:solidFill>
            </a:endParaRPr>
          </a:p>
        </p:txBody>
      </p:sp>
    </p:spTree>
    <p:extLst>
      <p:ext uri="{BB962C8B-B14F-4D97-AF65-F5344CB8AC3E}">
        <p14:creationId xmlns:p14="http://schemas.microsoft.com/office/powerpoint/2010/main" val="936515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742C14A9-3617-46DD-9FC4-ED828A7D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0" name="Straight Connector 39">
            <a:extLst>
              <a:ext uri="{FF2B5EF4-FFF2-40B4-BE49-F238E27FC236}">
                <a16:creationId xmlns:a16="http://schemas.microsoft.com/office/drawing/2014/main" id="{19AB0109-1C89-41F0-9EDF-3DE017BE3F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40774889-C49D-486C-B43C-2E7E7422676C}"/>
              </a:ext>
            </a:extLst>
          </p:cNvPr>
          <p:cNvSpPr>
            <a:spLocks noGrp="1"/>
          </p:cNvSpPr>
          <p:nvPr>
            <p:ph type="title"/>
          </p:nvPr>
        </p:nvSpPr>
        <p:spPr>
          <a:xfrm>
            <a:off x="1451579" y="780218"/>
            <a:ext cx="5550357" cy="1049235"/>
          </a:xfrm>
        </p:spPr>
        <p:txBody>
          <a:bodyPr anchor="b">
            <a:normAutofit/>
          </a:bodyPr>
          <a:lstStyle/>
          <a:p>
            <a:r>
              <a:rPr lang="en-US" sz="2700" dirty="0"/>
              <a:t>Past methods of art restoration &amp; Conservation</a:t>
            </a:r>
            <a:endParaRPr lang="es-ES" sz="2700" dirty="0"/>
          </a:p>
        </p:txBody>
      </p:sp>
      <p:sp>
        <p:nvSpPr>
          <p:cNvPr id="42" name="Rectangle 41">
            <a:extLst>
              <a:ext uri="{FF2B5EF4-FFF2-40B4-BE49-F238E27FC236}">
                <a16:creationId xmlns:a16="http://schemas.microsoft.com/office/drawing/2014/main" id="{19E5CB6C-D5A1-44AB-BAD0-E76C67ED2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2" name="Content Placeholder 21">
            <a:extLst>
              <a:ext uri="{FF2B5EF4-FFF2-40B4-BE49-F238E27FC236}">
                <a16:creationId xmlns:a16="http://schemas.microsoft.com/office/drawing/2014/main" id="{86312371-43BF-41DF-84C5-9B0491609FF9}"/>
              </a:ext>
            </a:extLst>
          </p:cNvPr>
          <p:cNvSpPr>
            <a:spLocks noGrp="1"/>
          </p:cNvSpPr>
          <p:nvPr>
            <p:ph idx="1"/>
          </p:nvPr>
        </p:nvSpPr>
        <p:spPr>
          <a:xfrm>
            <a:off x="1451579" y="2015732"/>
            <a:ext cx="5550357" cy="3450613"/>
          </a:xfrm>
        </p:spPr>
        <p:txBody>
          <a:bodyPr>
            <a:normAutofit fontScale="85000" lnSpcReduction="10000"/>
          </a:bodyPr>
          <a:lstStyle/>
          <a:p>
            <a:pPr marL="0" indent="0">
              <a:buNone/>
            </a:pPr>
            <a:r>
              <a:rPr lang="en-US" dirty="0"/>
              <a:t>Same as today</a:t>
            </a:r>
          </a:p>
          <a:p>
            <a:r>
              <a:rPr lang="en-US" dirty="0"/>
              <a:t>Methods:</a:t>
            </a:r>
          </a:p>
          <a:p>
            <a:pPr lvl="1"/>
            <a:r>
              <a:rPr lang="en-US" dirty="0"/>
              <a:t>Surface dirt removal</a:t>
            </a:r>
          </a:p>
          <a:p>
            <a:pPr lvl="1"/>
            <a:r>
              <a:rPr lang="en-US" dirty="0"/>
              <a:t>Varnish removal</a:t>
            </a:r>
          </a:p>
          <a:p>
            <a:pPr lvl="1"/>
            <a:r>
              <a:rPr lang="en-US" dirty="0"/>
              <a:t>Consolidation</a:t>
            </a:r>
          </a:p>
          <a:p>
            <a:pPr lvl="1"/>
            <a:r>
              <a:rPr lang="en-US" dirty="0"/>
              <a:t>Structural treatments</a:t>
            </a:r>
          </a:p>
          <a:p>
            <a:pPr lvl="1"/>
            <a:r>
              <a:rPr lang="en-US" dirty="0"/>
              <a:t>Inpainting</a:t>
            </a:r>
          </a:p>
          <a:p>
            <a:r>
              <a:rPr lang="en-US" dirty="0"/>
              <a:t>Potential Problems:</a:t>
            </a:r>
          </a:p>
          <a:p>
            <a:pPr lvl="1"/>
            <a:r>
              <a:rPr lang="en-US" dirty="0"/>
              <a:t>Overpainting</a:t>
            </a:r>
          </a:p>
          <a:p>
            <a:pPr lvl="1"/>
            <a:r>
              <a:rPr lang="en-US" dirty="0"/>
              <a:t>Unfaithful to origin</a:t>
            </a:r>
          </a:p>
          <a:p>
            <a:pPr lvl="1"/>
            <a:endParaRPr lang="en-US" dirty="0"/>
          </a:p>
        </p:txBody>
      </p:sp>
      <p:pic>
        <p:nvPicPr>
          <p:cNvPr id="5" name="Picture 4">
            <a:hlinkClick r:id="rId3"/>
            <a:extLst>
              <a:ext uri="{FF2B5EF4-FFF2-40B4-BE49-F238E27FC236}">
                <a16:creationId xmlns:a16="http://schemas.microsoft.com/office/drawing/2014/main" id="{440C0AE6-3CC1-48CC-9F3C-6809EC7506FD}"/>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7876975" y="481109"/>
            <a:ext cx="3268073" cy="2491906"/>
          </a:xfrm>
          <a:prstGeom prst="rect">
            <a:avLst/>
          </a:prstGeom>
        </p:spPr>
      </p:pic>
      <p:pic>
        <p:nvPicPr>
          <p:cNvPr id="4" name="Content Placeholder 3">
            <a:hlinkClick r:id="rId3"/>
            <a:extLst>
              <a:ext uri="{FF2B5EF4-FFF2-40B4-BE49-F238E27FC236}">
                <a16:creationId xmlns:a16="http://schemas.microsoft.com/office/drawing/2014/main" id="{2CF13BF5-971C-4BDC-B2F4-9F09DE156F35}"/>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7473594" y="3340263"/>
            <a:ext cx="4074836" cy="2088353"/>
          </a:xfrm>
          <a:prstGeom prst="rect">
            <a:avLst/>
          </a:prstGeom>
        </p:spPr>
      </p:pic>
      <p:pic>
        <p:nvPicPr>
          <p:cNvPr id="44" name="Picture 43">
            <a:extLst>
              <a:ext uri="{FF2B5EF4-FFF2-40B4-BE49-F238E27FC236}">
                <a16:creationId xmlns:a16="http://schemas.microsoft.com/office/drawing/2014/main" id="{D5A16967-5C32-4A48-9F02-4F0228AC8DB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46" name="Straight Connector 45">
            <a:extLst>
              <a:ext uri="{FF2B5EF4-FFF2-40B4-BE49-F238E27FC236}">
                <a16:creationId xmlns:a16="http://schemas.microsoft.com/office/drawing/2014/main" id="{942D078B-EF20-4DB1-AA1B-87F212C56A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1355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5" name="Picture 24">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27" name="Straight Connector 26">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31" name="Rectangle 30">
            <a:extLst>
              <a:ext uri="{FF2B5EF4-FFF2-40B4-BE49-F238E27FC236}">
                <a16:creationId xmlns:a16="http://schemas.microsoft.com/office/drawing/2014/main" id="{2FDF9410-E530-4E71-A2C0-4C24B48964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DE5E7E5-E437-4F26-A52C-8783FDE27A99}"/>
              </a:ext>
            </a:extLst>
          </p:cNvPr>
          <p:cNvSpPr>
            <a:spLocks noGrp="1"/>
          </p:cNvSpPr>
          <p:nvPr>
            <p:ph type="title"/>
          </p:nvPr>
        </p:nvSpPr>
        <p:spPr>
          <a:xfrm>
            <a:off x="1752966" y="1427304"/>
            <a:ext cx="8686800" cy="3241515"/>
          </a:xfrm>
        </p:spPr>
        <p:txBody>
          <a:bodyPr vert="horz" lIns="91440" tIns="45720" rIns="91440" bIns="0" rtlCol="0" anchor="ctr">
            <a:normAutofit/>
          </a:bodyPr>
          <a:lstStyle/>
          <a:p>
            <a:pPr algn="ctr"/>
            <a:r>
              <a:rPr lang="en-US" sz="5400" dirty="0"/>
              <a:t>Multidisciplinary Modern techniques</a:t>
            </a:r>
          </a:p>
        </p:txBody>
      </p:sp>
      <p:cxnSp>
        <p:nvCxnSpPr>
          <p:cNvPr id="33" name="Straight Connector 32">
            <a:extLst>
              <a:ext uri="{FF2B5EF4-FFF2-40B4-BE49-F238E27FC236}">
                <a16:creationId xmlns:a16="http://schemas.microsoft.com/office/drawing/2014/main" id="{53268B1E-8861-4702-9529-5A8FB23A61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1094758"/>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cxnSp>
        <p:nvCxnSpPr>
          <p:cNvPr id="35" name="Straight Connector 34">
            <a:extLst>
              <a:ext uri="{FF2B5EF4-FFF2-40B4-BE49-F238E27FC236}">
                <a16:creationId xmlns:a16="http://schemas.microsoft.com/office/drawing/2014/main" id="{BC6646AE-8FD6-411E-8640-6CCB250D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4923706"/>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23434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3E46C-E007-48FE-8CC3-E228F5F9643B}"/>
              </a:ext>
            </a:extLst>
          </p:cNvPr>
          <p:cNvSpPr>
            <a:spLocks noGrp="1"/>
          </p:cNvSpPr>
          <p:nvPr>
            <p:ph type="title"/>
          </p:nvPr>
        </p:nvSpPr>
        <p:spPr/>
        <p:txBody>
          <a:bodyPr anchor="b">
            <a:normAutofit/>
          </a:bodyPr>
          <a:lstStyle/>
          <a:p>
            <a:r>
              <a:rPr lang="en-US" dirty="0"/>
              <a:t>Basics techniques</a:t>
            </a:r>
            <a:endParaRPr lang="es-ES" dirty="0"/>
          </a:p>
        </p:txBody>
      </p:sp>
      <p:sp>
        <p:nvSpPr>
          <p:cNvPr id="3" name="Content Placeholder 2">
            <a:extLst>
              <a:ext uri="{FF2B5EF4-FFF2-40B4-BE49-F238E27FC236}">
                <a16:creationId xmlns:a16="http://schemas.microsoft.com/office/drawing/2014/main" id="{3C28B67A-D0A8-45F5-A033-45370C6B74B0}"/>
              </a:ext>
            </a:extLst>
          </p:cNvPr>
          <p:cNvSpPr>
            <a:spLocks noGrp="1"/>
          </p:cNvSpPr>
          <p:nvPr>
            <p:ph idx="1"/>
          </p:nvPr>
        </p:nvSpPr>
        <p:spPr/>
        <p:txBody>
          <a:bodyPr/>
          <a:lstStyle/>
          <a:p>
            <a:pPr marL="0" indent="0">
              <a:buNone/>
            </a:pPr>
            <a:r>
              <a:rPr lang="en-US" dirty="0"/>
              <a:t>Main objective of art restoration and conservation is reversibility.</a:t>
            </a:r>
          </a:p>
          <a:p>
            <a:r>
              <a:rPr lang="en-US" dirty="0"/>
              <a:t>Digital Recoloration</a:t>
            </a:r>
          </a:p>
          <a:p>
            <a:r>
              <a:rPr lang="en-US" dirty="0"/>
              <a:t>Image inpainting – filling in damaged areas in an image defined on a rectangular domain by transferring the information available in the intact areas of the image to the damaged areas in the image.</a:t>
            </a:r>
          </a:p>
          <a:p>
            <a:endParaRPr lang="es-ES" dirty="0"/>
          </a:p>
        </p:txBody>
      </p:sp>
    </p:spTree>
    <p:extLst>
      <p:ext uri="{BB962C8B-B14F-4D97-AF65-F5344CB8AC3E}">
        <p14:creationId xmlns:p14="http://schemas.microsoft.com/office/powerpoint/2010/main" val="2244267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A7A862A-BC2B-4D6B-B843-116823D49FFC}"/>
              </a:ext>
            </a:extLst>
          </p:cNvPr>
          <p:cNvSpPr>
            <a:spLocks noGrp="1"/>
          </p:cNvSpPr>
          <p:nvPr>
            <p:ph type="title"/>
          </p:nvPr>
        </p:nvSpPr>
        <p:spPr>
          <a:xfrm>
            <a:off x="849683" y="1240076"/>
            <a:ext cx="2727813" cy="4584527"/>
          </a:xfrm>
        </p:spPr>
        <p:txBody>
          <a:bodyPr vert="horz" lIns="91440" tIns="45720" rIns="91440" bIns="45720" rtlCol="0" anchor="t">
            <a:normAutofit/>
          </a:bodyPr>
          <a:lstStyle/>
          <a:p>
            <a:r>
              <a:rPr lang="en-US" sz="2500" b="0" i="0" kern="1200" cap="all" dirty="0">
                <a:solidFill>
                  <a:srgbClr val="FFFFFF"/>
                </a:solidFill>
                <a:effectLst/>
                <a:latin typeface="+mj-lt"/>
                <a:ea typeface="+mj-ea"/>
                <a:cs typeface="+mj-cs"/>
              </a:rPr>
              <a:t>Example based Recoloration approach- </a:t>
            </a:r>
            <a:br>
              <a:rPr lang="en-US" sz="2500" b="0" i="0" kern="1200" cap="all" dirty="0">
                <a:solidFill>
                  <a:srgbClr val="FFFFFF"/>
                </a:solidFill>
                <a:effectLst/>
                <a:latin typeface="+mj-lt"/>
                <a:ea typeface="+mj-ea"/>
                <a:cs typeface="+mj-cs"/>
              </a:rPr>
            </a:br>
            <a:r>
              <a:rPr lang="en-US" sz="2500" b="0" i="0" kern="1200" cap="all" dirty="0">
                <a:solidFill>
                  <a:srgbClr val="FFFFFF"/>
                </a:solidFill>
                <a:effectLst/>
                <a:latin typeface="+mj-lt"/>
                <a:ea typeface="+mj-ea"/>
                <a:cs typeface="+mj-cs"/>
              </a:rPr>
              <a:t>Digital Restoration of Old Paintings</a:t>
            </a:r>
            <a:br>
              <a:rPr lang="en-US" sz="2500" b="0" i="0" kern="1200" cap="all" dirty="0">
                <a:solidFill>
                  <a:srgbClr val="FFFFFF"/>
                </a:solidFill>
                <a:effectLst/>
                <a:latin typeface="+mj-lt"/>
                <a:ea typeface="+mj-ea"/>
                <a:cs typeface="+mj-cs"/>
              </a:rPr>
            </a:br>
            <a:r>
              <a:rPr lang="en-US" sz="2500" b="0" i="0" kern="1200" cap="all" dirty="0">
                <a:solidFill>
                  <a:srgbClr val="FFFFFF"/>
                </a:solidFill>
                <a:effectLst/>
                <a:latin typeface="+mj-lt"/>
                <a:ea typeface="+mj-ea"/>
                <a:cs typeface="+mj-cs"/>
              </a:rPr>
              <a:t>(Arora, Kumar, and Kalra)</a:t>
            </a:r>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B5C777CB-782B-45F7-8FBB-FBBF59938932}"/>
                  </a:ext>
                </a:extLst>
              </p:cNvPr>
              <p:cNvSpPr txBox="1"/>
              <p:nvPr/>
            </p:nvSpPr>
            <p:spPr>
              <a:xfrm>
                <a:off x="4705594" y="1240077"/>
                <a:ext cx="6034827" cy="4916465"/>
              </a:xfrm>
              <a:prstGeom prst="rect">
                <a:avLst/>
              </a:prstGeom>
            </p:spPr>
            <p:txBody>
              <a:bodyPr vert="horz" lIns="91440" tIns="45720" rIns="91440" bIns="45720" rtlCol="0" anchor="t">
                <a:normAutofit/>
              </a:bodyPr>
              <a:lstStyle/>
              <a:p>
                <a:pPr defTabSz="914400">
                  <a:lnSpc>
                    <a:spcPct val="120000"/>
                  </a:lnSpc>
                  <a:spcAft>
                    <a:spcPts val="600"/>
                  </a:spcAft>
                  <a:buClr>
                    <a:schemeClr val="accent1"/>
                  </a:buClr>
                  <a:buSzPct val="100000"/>
                </a:pPr>
                <a:r>
                  <a:rPr lang="en-US" dirty="0"/>
                  <a:t>How to match the color space of two paintings to give clean appearance to the old painting using a statistics-based method.</a:t>
                </a:r>
              </a:p>
              <a:p>
                <a:pPr indent="-228600" defTabSz="914400">
                  <a:lnSpc>
                    <a:spcPct val="120000"/>
                  </a:lnSpc>
                  <a:spcAft>
                    <a:spcPts val="600"/>
                  </a:spcAft>
                  <a:buClr>
                    <a:schemeClr val="accent1"/>
                  </a:buClr>
                  <a:buSzPct val="100000"/>
                  <a:buFont typeface="Arial" panose="020B0604020202020204" pitchFamily="34" charset="0"/>
                  <a:buChar char="•"/>
                </a:pPr>
                <a:r>
                  <a:rPr lang="en-US" dirty="0"/>
                  <a:t>First, calculate the mean of pixel data along all three axes R, G and B for both the old and sample cleaned painting, denoted as (</a:t>
                </a:r>
                <a14:m>
                  <m:oMath xmlns:m="http://schemas.openxmlformats.org/officeDocument/2006/math">
                    <m:sSub>
                      <m:sSubPr>
                        <m:ctrlPr>
                          <a:rPr lang="en-US" i="1" smtClean="0">
                            <a:latin typeface="Cambria Math" panose="02040503050406030204" pitchFamily="18" charset="0"/>
                          </a:rPr>
                        </m:ctrlPr>
                      </m:sSubPr>
                      <m:e>
                        <m:acc>
                          <m:accPr>
                            <m:chr m:val="̅"/>
                            <m:ctrlPr>
                              <a:rPr lang="en-US" i="1" smtClean="0">
                                <a:latin typeface="Cambria Math" panose="02040503050406030204" pitchFamily="18" charset="0"/>
                              </a:rPr>
                            </m:ctrlPr>
                          </m:accPr>
                          <m:e>
                            <m:r>
                              <a:rPr lang="en-US" b="0" i="1" smtClean="0">
                                <a:latin typeface="Cambria Math" panose="02040503050406030204" pitchFamily="18" charset="0"/>
                              </a:rPr>
                              <m:t>𝑅</m:t>
                            </m:r>
                          </m:e>
                        </m:acc>
                      </m:e>
                      <m:sub>
                        <m:r>
                          <a:rPr lang="en-US" b="0" i="1" smtClean="0">
                            <a:latin typeface="Cambria Math" panose="02040503050406030204" pitchFamily="18" charset="0"/>
                          </a:rPr>
                          <m:t>𝑜𝑙𝑑</m:t>
                        </m:r>
                      </m:sub>
                    </m:sSub>
                  </m:oMath>
                </a14:m>
                <a:r>
                  <a:rPr lang="en-US" dirty="0"/>
                  <a:t>,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b="0" i="1" smtClean="0">
                                <a:latin typeface="Cambria Math" panose="02040503050406030204" pitchFamily="18" charset="0"/>
                              </a:rPr>
                              <m:t>𝐺</m:t>
                            </m:r>
                          </m:e>
                        </m:acc>
                      </m:e>
                      <m:sub>
                        <m:r>
                          <a:rPr lang="en-US" i="1">
                            <a:latin typeface="Cambria Math" panose="02040503050406030204" pitchFamily="18" charset="0"/>
                          </a:rPr>
                          <m:t>𝑜𝑙𝑑</m:t>
                        </m:r>
                      </m:sub>
                    </m:sSub>
                  </m:oMath>
                </a14:m>
                <a:r>
                  <a:rPr lang="en-US" dirty="0"/>
                  <a:t>,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b="0" i="1" smtClean="0">
                                <a:latin typeface="Cambria Math" panose="02040503050406030204" pitchFamily="18" charset="0"/>
                              </a:rPr>
                              <m:t>𝐵</m:t>
                            </m:r>
                          </m:e>
                        </m:acc>
                      </m:e>
                      <m:sub>
                        <m:r>
                          <a:rPr lang="en-US" i="1">
                            <a:latin typeface="Cambria Math" panose="02040503050406030204" pitchFamily="18" charset="0"/>
                          </a:rPr>
                          <m:t>𝑜𝑙𝑑</m:t>
                        </m:r>
                      </m:sub>
                    </m:sSub>
                  </m:oMath>
                </a14:m>
                <a:r>
                  <a:rPr lang="en-US" dirty="0"/>
                  <a:t>) and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𝑅</m:t>
                            </m:r>
                          </m:e>
                        </m:acc>
                      </m:e>
                      <m:sub>
                        <m:r>
                          <a:rPr lang="en-US" b="0" i="1" smtClean="0">
                            <a:latin typeface="Cambria Math" panose="02040503050406030204" pitchFamily="18" charset="0"/>
                          </a:rPr>
                          <m:t>𝑐𝑙𝑒𝑎𝑛</m:t>
                        </m:r>
                      </m:sub>
                    </m:sSub>
                  </m:oMath>
                </a14:m>
                <a:r>
                  <a:rPr lang="en-US" dirty="0"/>
                  <a:t>,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𝐺</m:t>
                            </m:r>
                          </m:e>
                        </m:acc>
                      </m:e>
                      <m:sub>
                        <m:r>
                          <a:rPr lang="en-US" b="0" i="1" smtClean="0">
                            <a:latin typeface="Cambria Math" panose="02040503050406030204" pitchFamily="18" charset="0"/>
                          </a:rPr>
                          <m:t>𝑐𝑙𝑒𝑎𝑛</m:t>
                        </m:r>
                      </m:sub>
                    </m:sSub>
                  </m:oMath>
                </a14:m>
                <a:r>
                  <a:rPr lang="en-US" dirty="0"/>
                  <a:t>,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𝐵</m:t>
                            </m:r>
                          </m:e>
                        </m:acc>
                      </m:e>
                      <m:sub>
                        <m:r>
                          <a:rPr lang="en-US" b="0" i="1" smtClean="0">
                            <a:latin typeface="Cambria Math" panose="02040503050406030204" pitchFamily="18" charset="0"/>
                          </a:rPr>
                          <m:t>𝑐𝑙𝑒𝑎𝑛</m:t>
                        </m:r>
                      </m:sub>
                    </m:sSub>
                  </m:oMath>
                </a14:m>
                <a:r>
                  <a:rPr lang="en-US" dirty="0"/>
                  <a:t>) respectively.</a:t>
                </a:r>
              </a:p>
              <a:p>
                <a:pPr indent="-228600" defTabSz="914400">
                  <a:lnSpc>
                    <a:spcPct val="120000"/>
                  </a:lnSpc>
                  <a:spcAft>
                    <a:spcPts val="600"/>
                  </a:spcAft>
                  <a:buClr>
                    <a:schemeClr val="accent1"/>
                  </a:buClr>
                  <a:buSzPct val="100000"/>
                  <a:buFont typeface="Arial" panose="020B0604020202020204" pitchFamily="34" charset="0"/>
                  <a:buChar char="•"/>
                </a:pPr>
                <a:r>
                  <a:rPr lang="en-US" dirty="0"/>
                  <a:t>Then calculate the covariance matrices for both the paintings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𝐶𝑜𝑣</m:t>
                        </m:r>
                      </m:e>
                      <m:sub>
                        <m:r>
                          <a:rPr lang="en-US" b="0" i="1" smtClean="0">
                            <a:latin typeface="Cambria Math" panose="02040503050406030204" pitchFamily="18" charset="0"/>
                          </a:rPr>
                          <m:t>𝑜𝑙𝑑</m:t>
                        </m:r>
                      </m:sub>
                    </m:sSub>
                    <m:r>
                      <a:rPr lang="en-US" b="0" i="1" smtClean="0">
                        <a:latin typeface="Cambria Math" panose="02040503050406030204" pitchFamily="18" charset="0"/>
                      </a:rPr>
                      <m:t> </m:t>
                    </m:r>
                    <m:r>
                      <m:rPr>
                        <m:sty m:val="p"/>
                      </m:rPr>
                      <a:rPr lang="en-US" b="0" i="0" smtClean="0">
                        <a:latin typeface="Cambria Math" panose="02040503050406030204" pitchFamily="18" charset="0"/>
                      </a:rPr>
                      <m:t>and</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𝐶𝑜𝑣</m:t>
                        </m:r>
                      </m:e>
                      <m:sub>
                        <m:r>
                          <a:rPr lang="en-US" b="0" i="1" smtClean="0">
                            <a:latin typeface="Cambria Math" panose="02040503050406030204" pitchFamily="18" charset="0"/>
                          </a:rPr>
                          <m:t>𝑐𝑙𝑒𝑎𝑛</m:t>
                        </m:r>
                      </m:sub>
                    </m:sSub>
                  </m:oMath>
                </a14:m>
                <a:r>
                  <a:rPr lang="en-US" dirty="0"/>
                  <a:t>.</a:t>
                </a:r>
              </a:p>
              <a:p>
                <a:pPr indent="-228600" defTabSz="914400">
                  <a:lnSpc>
                    <a:spcPct val="120000"/>
                  </a:lnSpc>
                  <a:spcAft>
                    <a:spcPts val="600"/>
                  </a:spcAft>
                  <a:buClr>
                    <a:schemeClr val="accent1"/>
                  </a:buClr>
                  <a:buSzPct val="100000"/>
                  <a:buFont typeface="Arial" panose="020B0604020202020204" pitchFamily="34" charset="0"/>
                  <a:buChar char="•"/>
                </a:pPr>
                <a:endParaRPr lang="en-US" dirty="0"/>
              </a:p>
              <a:p>
                <a:pPr indent="-228600" defTabSz="914400">
                  <a:lnSpc>
                    <a:spcPct val="120000"/>
                  </a:lnSpc>
                  <a:spcAft>
                    <a:spcPts val="600"/>
                  </a:spcAft>
                  <a:buClr>
                    <a:schemeClr val="accent1"/>
                  </a:buClr>
                  <a:buSzPct val="100000"/>
                  <a:buFont typeface="Arial" panose="020B0604020202020204" pitchFamily="34" charset="0"/>
                  <a:buChar char="•"/>
                </a:pPr>
                <a:endParaRPr lang="en-US" dirty="0"/>
              </a:p>
              <a:p>
                <a:pPr indent="-228600" defTabSz="914400">
                  <a:lnSpc>
                    <a:spcPct val="120000"/>
                  </a:lnSpc>
                  <a:spcAft>
                    <a:spcPts val="600"/>
                  </a:spcAft>
                  <a:buClr>
                    <a:schemeClr val="accent1"/>
                  </a:buClr>
                  <a:buSzPct val="100000"/>
                  <a:buFont typeface="Arial" panose="020B0604020202020204" pitchFamily="34" charset="0"/>
                  <a:buChar char="•"/>
                </a:pPr>
                <a:endParaRPr lang="en-US" dirty="0"/>
              </a:p>
              <a:p>
                <a:pPr indent="-228600" defTabSz="914400">
                  <a:lnSpc>
                    <a:spcPct val="120000"/>
                  </a:lnSpc>
                  <a:spcAft>
                    <a:spcPts val="600"/>
                  </a:spcAft>
                  <a:buClr>
                    <a:schemeClr val="accent1"/>
                  </a:buClr>
                  <a:buSzPct val="100000"/>
                  <a:buFont typeface="Arial" panose="020B0604020202020204" pitchFamily="34" charset="0"/>
                  <a:buChar char="•"/>
                </a:pPr>
                <a:endParaRPr lang="en-US" dirty="0"/>
              </a:p>
              <a:p>
                <a:pPr indent="-228600" defTabSz="914400">
                  <a:lnSpc>
                    <a:spcPct val="120000"/>
                  </a:lnSpc>
                  <a:spcAft>
                    <a:spcPts val="600"/>
                  </a:spcAft>
                  <a:buClr>
                    <a:schemeClr val="accent1"/>
                  </a:buClr>
                  <a:buSzPct val="100000"/>
                  <a:buFont typeface="Arial" panose="020B0604020202020204" pitchFamily="34" charset="0"/>
                  <a:buChar char="•"/>
                </a:pPr>
                <a:r>
                  <a:rPr lang="en-US" dirty="0"/>
                  <a:t>Now, decompose the covariance matrix using </a:t>
                </a:r>
                <a:r>
                  <a:rPr lang="en-US" dirty="0">
                    <a:hlinkClick r:id="rId3"/>
                  </a:rPr>
                  <a:t>singular value decomposition</a:t>
                </a:r>
                <a:r>
                  <a:rPr lang="en-US" dirty="0"/>
                  <a:t> to get U and S.</a:t>
                </a:r>
              </a:p>
            </p:txBody>
          </p:sp>
        </mc:Choice>
        <mc:Fallback xmlns="">
          <p:sp>
            <p:nvSpPr>
              <p:cNvPr id="19" name="TextBox 18">
                <a:extLst>
                  <a:ext uri="{FF2B5EF4-FFF2-40B4-BE49-F238E27FC236}">
                    <a16:creationId xmlns:a16="http://schemas.microsoft.com/office/drawing/2014/main" id="{B5C777CB-782B-45F7-8FBB-FBBF59938932}"/>
                  </a:ext>
                </a:extLst>
              </p:cNvPr>
              <p:cNvSpPr txBox="1">
                <a:spLocks noRot="1" noChangeAspect="1" noMove="1" noResize="1" noEditPoints="1" noAdjustHandles="1" noChangeArrowheads="1" noChangeShapeType="1" noTextEdit="1"/>
              </p:cNvSpPr>
              <p:nvPr/>
            </p:nvSpPr>
            <p:spPr>
              <a:xfrm>
                <a:off x="4705594" y="1240077"/>
                <a:ext cx="6034827" cy="4916465"/>
              </a:xfrm>
              <a:prstGeom prst="rect">
                <a:avLst/>
              </a:prstGeom>
              <a:blipFill>
                <a:blip r:embed="rId4"/>
                <a:stretch>
                  <a:fillRect l="-909" r="-707" b="-1115"/>
                </a:stretch>
              </a:blipFill>
            </p:spPr>
            <p:txBody>
              <a:bodyPr/>
              <a:lstStyle/>
              <a:p>
                <a:r>
                  <a:rPr lang="es-ES">
                    <a:noFill/>
                  </a:rPr>
                  <a:t> </a:t>
                </a:r>
              </a:p>
            </p:txBody>
          </p:sp>
        </mc:Fallback>
      </mc:AlternateContent>
      <p:pic>
        <p:nvPicPr>
          <p:cNvPr id="8" name="Picture 7" descr="A picture containing photo&#10;&#10;Description automatically generated">
            <a:extLst>
              <a:ext uri="{FF2B5EF4-FFF2-40B4-BE49-F238E27FC236}">
                <a16:creationId xmlns:a16="http://schemas.microsoft.com/office/drawing/2014/main" id="{7C69990D-BDC6-4789-A3C7-E68F9EF35AE2}"/>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5582947" y="3765521"/>
            <a:ext cx="4280120" cy="1136708"/>
          </a:xfrm>
          <a:prstGeom prst="rect">
            <a:avLst/>
          </a:prstGeom>
        </p:spPr>
      </p:pic>
      <p:pic>
        <p:nvPicPr>
          <p:cNvPr id="11" name="Picture 10" descr="A picture containing clock, table&#10;&#10;Description automatically generated">
            <a:extLst>
              <a:ext uri="{FF2B5EF4-FFF2-40B4-BE49-F238E27FC236}">
                <a16:creationId xmlns:a16="http://schemas.microsoft.com/office/drawing/2014/main" id="{E6950230-1589-4851-9D9C-889D03D1A205}"/>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6884764" y="6088149"/>
            <a:ext cx="1676486" cy="419122"/>
          </a:xfrm>
          <a:prstGeom prst="rect">
            <a:avLst/>
          </a:prstGeom>
        </p:spPr>
      </p:pic>
    </p:spTree>
    <p:extLst>
      <p:ext uri="{BB962C8B-B14F-4D97-AF65-F5344CB8AC3E}">
        <p14:creationId xmlns:p14="http://schemas.microsoft.com/office/powerpoint/2010/main" val="3247898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B12B698-F305-4080-B1B2-FABD689C5870}"/>
                  </a:ext>
                </a:extLst>
              </p:cNvPr>
              <p:cNvSpPr>
                <a:spLocks noGrp="1"/>
              </p:cNvSpPr>
              <p:nvPr>
                <p:ph idx="1"/>
              </p:nvPr>
            </p:nvSpPr>
            <p:spPr/>
            <p:txBody>
              <a:bodyPr>
                <a:normAutofit/>
              </a:bodyPr>
              <a:lstStyle/>
              <a:p>
                <a:r>
                  <a:rPr lang="en-US" dirty="0"/>
                  <a:t>U and V are </a:t>
                </a:r>
                <a:r>
                  <a:rPr lang="en-US" dirty="0">
                    <a:hlinkClick r:id="rId3"/>
                  </a:rPr>
                  <a:t>unitary matrices </a:t>
                </a:r>
                <a:r>
                  <a:rPr lang="en-US" dirty="0"/>
                  <a:t>and are composed of eigenvectors of covariance matrix.</a:t>
                </a:r>
              </a:p>
              <a:p>
                <a:r>
                  <a:rPr lang="en-US" dirty="0"/>
                  <a:t>S is a diagonal matrix of eigenvalues of Cov, S = diag</a:t>
                </a:r>
                <a14:m>
                  <m:oMath xmlns:m="http://schemas.openxmlformats.org/officeDocument/2006/math">
                    <m:sSup>
                      <m:sSupPr>
                        <m:ctrlPr>
                          <a:rPr lang="en-US" i="1" smtClean="0">
                            <a:latin typeface="Cambria Math" panose="02040503050406030204" pitchFamily="18" charset="0"/>
                          </a:rPr>
                        </m:ctrlPr>
                      </m:sSupPr>
                      <m:e>
                        <m:r>
                          <m:rPr>
                            <m:nor/>
                          </m:rPr>
                          <a:rPr lang="en-US" b="0" i="0" smtClean="0">
                            <a:latin typeface="Cambria Math" panose="02040503050406030204" pitchFamily="18" charset="0"/>
                          </a:rPr>
                          <m:t>(</m:t>
                        </m:r>
                        <m:r>
                          <m:rPr>
                            <m:nor/>
                          </m:rPr>
                          <a:rPr lang="en-US" dirty="0"/>
                          <m:t>λ</m:t>
                        </m:r>
                      </m:e>
                      <m:sup>
                        <m:r>
                          <a:rPr lang="en-US" b="0" i="1" smtClean="0">
                            <a:latin typeface="Cambria Math" panose="02040503050406030204" pitchFamily="18" charset="0"/>
                          </a:rPr>
                          <m:t>𝑅</m:t>
                        </m:r>
                      </m:sup>
                    </m:sSup>
                    <m:r>
                      <a:rPr lang="en-US" b="0" i="0" smtClean="0">
                        <a:latin typeface="Cambria Math" panose="02040503050406030204" pitchFamily="18" charset="0"/>
                      </a:rPr>
                      <m:t>,</m:t>
                    </m:r>
                    <m:sSup>
                      <m:sSupPr>
                        <m:ctrlPr>
                          <a:rPr lang="en-US" i="1">
                            <a:latin typeface="Cambria Math" panose="02040503050406030204" pitchFamily="18" charset="0"/>
                          </a:rPr>
                        </m:ctrlPr>
                      </m:sSupPr>
                      <m:e>
                        <m:r>
                          <m:rPr>
                            <m:nor/>
                          </m:rPr>
                          <a:rPr lang="en-US" dirty="0"/>
                          <m:t>λ</m:t>
                        </m:r>
                      </m:e>
                      <m:sup>
                        <m:r>
                          <a:rPr lang="en-US" b="0" i="1" dirty="0" smtClean="0">
                            <a:latin typeface="Cambria Math" panose="02040503050406030204" pitchFamily="18" charset="0"/>
                          </a:rPr>
                          <m:t>𝐺</m:t>
                        </m:r>
                      </m:sup>
                    </m:sSup>
                    <m:r>
                      <a:rPr lang="en-US" b="0" i="1" smtClean="0">
                        <a:latin typeface="Cambria Math" panose="02040503050406030204" pitchFamily="18" charset="0"/>
                      </a:rPr>
                      <m:t>,</m:t>
                    </m:r>
                  </m:oMath>
                </a14:m>
                <a:r>
                  <a:rPr lang="en-US" dirty="0"/>
                  <a:t> </a:t>
                </a:r>
                <a14:m>
                  <m:oMath xmlns:m="http://schemas.openxmlformats.org/officeDocument/2006/math">
                    <m:sSup>
                      <m:sSupPr>
                        <m:ctrlPr>
                          <a:rPr lang="en-US" i="1">
                            <a:latin typeface="Cambria Math" panose="02040503050406030204" pitchFamily="18" charset="0"/>
                          </a:rPr>
                        </m:ctrlPr>
                      </m:sSupPr>
                      <m:e>
                        <m:r>
                          <m:rPr>
                            <m:nor/>
                          </m:rPr>
                          <a:rPr lang="en-US" dirty="0"/>
                          <m:t>λ</m:t>
                        </m:r>
                      </m:e>
                      <m:sup>
                        <m:r>
                          <a:rPr lang="en-US" b="0" i="1" dirty="0" smtClean="0">
                            <a:latin typeface="Cambria Math" panose="02040503050406030204" pitchFamily="18" charset="0"/>
                          </a:rPr>
                          <m:t>𝐵</m:t>
                        </m:r>
                      </m:sup>
                    </m:sSup>
                  </m:oMath>
                </a14:m>
                <a:r>
                  <a:rPr lang="en-US" dirty="0">
                    <a:solidFill>
                      <a:prstClr val="black"/>
                    </a:solidFill>
                  </a:rPr>
                  <a:t>) .</a:t>
                </a:r>
              </a:p>
              <a:p>
                <a:endParaRPr lang="en-US" dirty="0">
                  <a:solidFill>
                    <a:prstClr val="black"/>
                  </a:solidFill>
                </a:endParaRPr>
              </a:p>
              <a:p>
                <a:endParaRPr lang="en-US" dirty="0">
                  <a:solidFill>
                    <a:prstClr val="black"/>
                  </a:solidFill>
                </a:endParaRPr>
              </a:p>
              <a:p>
                <a:endParaRPr lang="en-US" dirty="0">
                  <a:solidFill>
                    <a:prstClr val="black"/>
                  </a:solidFill>
                </a:endParaRPr>
              </a:p>
              <a:p>
                <a:endParaRPr lang="en-US" dirty="0"/>
              </a:p>
              <a:p>
                <a:r>
                  <a:rPr lang="en-US" dirty="0"/>
                  <a:t>The final transformation will have the following form:</a:t>
                </a:r>
                <a:endParaRPr lang="en-US" dirty="0">
                  <a:solidFill>
                    <a:prstClr val="black"/>
                  </a:solidFill>
                </a:endParaRPr>
              </a:p>
              <a:p>
                <a:pPr marL="0" indent="0">
                  <a:buNone/>
                </a:pPr>
                <a:endParaRPr lang="en-US" dirty="0">
                  <a:solidFill>
                    <a:prstClr val="black"/>
                  </a:solidFill>
                </a:endParaRPr>
              </a:p>
              <a:p>
                <a:endParaRPr lang="es-ES" dirty="0"/>
              </a:p>
            </p:txBody>
          </p:sp>
        </mc:Choice>
        <mc:Fallback xmlns="">
          <p:sp>
            <p:nvSpPr>
              <p:cNvPr id="3" name="Content Placeholder 2">
                <a:extLst>
                  <a:ext uri="{FF2B5EF4-FFF2-40B4-BE49-F238E27FC236}">
                    <a16:creationId xmlns:a16="http://schemas.microsoft.com/office/drawing/2014/main" id="{FB12B698-F305-4080-B1B2-FABD689C5870}"/>
                  </a:ext>
                </a:extLst>
              </p:cNvPr>
              <p:cNvSpPr>
                <a:spLocks noGrp="1" noRot="1" noChangeAspect="1" noMove="1" noResize="1" noEditPoints="1" noAdjustHandles="1" noChangeArrowheads="1" noChangeShapeType="1" noTextEdit="1"/>
              </p:cNvSpPr>
              <p:nvPr>
                <p:ph idx="1"/>
              </p:nvPr>
            </p:nvSpPr>
            <p:spPr>
              <a:blipFill>
                <a:blip r:embed="rId4"/>
                <a:stretch>
                  <a:fillRect l="-571" t="-177" b="-1237"/>
                </a:stretch>
              </a:blipFill>
            </p:spPr>
            <p:txBody>
              <a:bodyPr/>
              <a:lstStyle/>
              <a:p>
                <a:r>
                  <a:rPr lang="es-ES">
                    <a:noFill/>
                  </a:rPr>
                  <a:t> </a:t>
                </a:r>
              </a:p>
            </p:txBody>
          </p:sp>
        </mc:Fallback>
      </mc:AlternateContent>
      <p:pic>
        <p:nvPicPr>
          <p:cNvPr id="5" name="Picture 4">
            <a:extLst>
              <a:ext uri="{FF2B5EF4-FFF2-40B4-BE49-F238E27FC236}">
                <a16:creationId xmlns:a16="http://schemas.microsoft.com/office/drawing/2014/main" id="{6D4646BB-5452-4239-BA4B-50E45D01679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92909" y="777889"/>
            <a:ext cx="3458124" cy="8551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C6484FA4-0939-419B-8CEC-453651AF4C51}"/>
              </a:ext>
            </a:extLst>
          </p:cNvPr>
          <p:cNvPicPr>
            <a:picLocks noChangeAspect="1"/>
          </p:cNvPicPr>
          <p:nvPr/>
        </p:nvPicPr>
        <p:blipFill rotWithShape="1">
          <a:blip r:embed="rId6" cstate="email">
            <a:extLst>
              <a:ext uri="{28A0092B-C50C-407E-A947-70E740481C1C}">
                <a14:useLocalDpi xmlns:a14="http://schemas.microsoft.com/office/drawing/2010/main" val="0"/>
              </a:ext>
            </a:extLst>
          </a:blip>
          <a:srcRect/>
          <a:stretch/>
        </p:blipFill>
        <p:spPr>
          <a:xfrm>
            <a:off x="4637635" y="3067903"/>
            <a:ext cx="2368672" cy="1573959"/>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B12B3EAE-A767-422F-8E02-F33536B01FF8}"/>
              </a:ext>
            </a:extLst>
          </p:cNvPr>
          <p:cNvPicPr>
            <a:picLocks noChangeAspect="1"/>
          </p:cNvPicPr>
          <p:nvPr/>
        </p:nvPicPr>
        <p:blipFill>
          <a:blip r:embed="rId7" cstate="email">
            <a:extLst>
              <a:ext uri="{28A0092B-C50C-407E-A947-70E740481C1C}">
                <a14:useLocalDpi xmlns:a14="http://schemas.microsoft.com/office/drawing/2010/main" val="0"/>
              </a:ext>
            </a:extLst>
          </a:blip>
          <a:stretch>
            <a:fillRect/>
          </a:stretch>
        </p:blipFill>
        <p:spPr>
          <a:xfrm>
            <a:off x="1451579" y="3067903"/>
            <a:ext cx="2298818" cy="673135"/>
          </a:xfrm>
          <a:prstGeom prst="rect">
            <a:avLst/>
          </a:prstGeom>
        </p:spPr>
      </p:pic>
      <p:pic>
        <p:nvPicPr>
          <p:cNvPr id="11" name="Picture 10" descr="A close up of text on a white background&#10;&#10;Description automatically generated">
            <a:extLst>
              <a:ext uri="{FF2B5EF4-FFF2-40B4-BE49-F238E27FC236}">
                <a16:creationId xmlns:a16="http://schemas.microsoft.com/office/drawing/2014/main" id="{D8BB7372-F53E-4430-939E-AA2370E75A2A}"/>
              </a:ext>
            </a:extLst>
          </p:cNvPr>
          <p:cNvPicPr>
            <a:picLocks noChangeAspect="1"/>
          </p:cNvPicPr>
          <p:nvPr/>
        </p:nvPicPr>
        <p:blipFill>
          <a:blip r:embed="rId8" cstate="email">
            <a:extLst>
              <a:ext uri="{28A0092B-C50C-407E-A947-70E740481C1C}">
                <a14:useLocalDpi xmlns:a14="http://schemas.microsoft.com/office/drawing/2010/main" val="0"/>
              </a:ext>
            </a:extLst>
          </a:blip>
          <a:stretch>
            <a:fillRect/>
          </a:stretch>
        </p:blipFill>
        <p:spPr>
          <a:xfrm>
            <a:off x="8081159" y="3067903"/>
            <a:ext cx="2870348" cy="2140060"/>
          </a:xfrm>
          <a:prstGeom prst="rect">
            <a:avLst/>
          </a:prstGeom>
        </p:spPr>
      </p:pic>
      <p:pic>
        <p:nvPicPr>
          <p:cNvPr id="13" name="Picture 12">
            <a:extLst>
              <a:ext uri="{FF2B5EF4-FFF2-40B4-BE49-F238E27FC236}">
                <a16:creationId xmlns:a16="http://schemas.microsoft.com/office/drawing/2014/main" id="{DFD350BF-21D1-447E-8C98-CC8E2AEBB9F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81071" y="5413781"/>
            <a:ext cx="6029856" cy="744192"/>
          </a:xfrm>
          <a:prstGeom prst="rect">
            <a:avLst/>
          </a:prstGeom>
        </p:spPr>
      </p:pic>
      <p:pic>
        <p:nvPicPr>
          <p:cNvPr id="6" name="Picture 5">
            <a:extLst>
              <a:ext uri="{FF2B5EF4-FFF2-40B4-BE49-F238E27FC236}">
                <a16:creationId xmlns:a16="http://schemas.microsoft.com/office/drawing/2014/main" id="{D838C361-E561-4DC5-AE37-702F739710F7}"/>
              </a:ext>
            </a:extLst>
          </p:cNvPr>
          <p:cNvPicPr>
            <a:picLocks noChangeAspect="1"/>
          </p:cNvPicPr>
          <p:nvPr/>
        </p:nvPicPr>
        <p:blipFill>
          <a:blip r:embed="rId10" cstate="email">
            <a:extLst>
              <a:ext uri="{28A0092B-C50C-407E-A947-70E740481C1C}">
                <a14:useLocalDpi xmlns:a14="http://schemas.microsoft.com/office/drawing/2010/main" val="0"/>
              </a:ext>
            </a:extLst>
          </a:blip>
          <a:stretch>
            <a:fillRect/>
          </a:stretch>
        </p:blipFill>
        <p:spPr>
          <a:xfrm>
            <a:off x="3724184" y="6170846"/>
            <a:ext cx="4743630" cy="385890"/>
          </a:xfrm>
          <a:prstGeom prst="rect">
            <a:avLst/>
          </a:prstGeom>
        </p:spPr>
      </p:pic>
    </p:spTree>
    <p:extLst>
      <p:ext uri="{BB962C8B-B14F-4D97-AF65-F5344CB8AC3E}">
        <p14:creationId xmlns:p14="http://schemas.microsoft.com/office/powerpoint/2010/main" val="157827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cstate="screen">
            <a:extLst>
              <a:ext uri="{28A0092B-C50C-407E-A947-70E740481C1C}">
                <a14:useLocalDpi xmlns:a14="http://schemas.microsoft.com/office/drawing/2010/main" val="0"/>
              </a:ext>
            </a:extLst>
          </a:blip>
          <a:srcRect b="-1562"/>
          <a:stretch/>
        </p:blipFill>
        <p:spPr bwMode="black">
          <a:xfrm>
            <a:off x="0" y="6126480"/>
            <a:ext cx="12192000" cy="742950"/>
          </a:xfrm>
          <a:prstGeom prst="rect">
            <a:avLst/>
          </a:prstGeom>
        </p:spPr>
      </p:pic>
      <p:cxnSp>
        <p:nvCxnSpPr>
          <p:cNvPr id="12" name="Straight Connector 11">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6" name="Rectangle 15">
            <a:extLst>
              <a:ext uri="{FF2B5EF4-FFF2-40B4-BE49-F238E27FC236}">
                <a16:creationId xmlns:a16="http://schemas.microsoft.com/office/drawing/2014/main" id="{352BB3D1-FC10-43EE-8114-34C0EBA6F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73ADBB5-CD0A-4796-B738-A455B14C290E}"/>
              </a:ext>
            </a:extLst>
          </p:cNvPr>
          <p:cNvSpPr>
            <a:spLocks noGrp="1"/>
          </p:cNvSpPr>
          <p:nvPr>
            <p:ph type="title"/>
          </p:nvPr>
        </p:nvSpPr>
        <p:spPr>
          <a:xfrm>
            <a:off x="4976636" y="992221"/>
            <a:ext cx="6247308" cy="4873558"/>
          </a:xfrm>
        </p:spPr>
        <p:txBody>
          <a:bodyPr vert="horz" lIns="91440" tIns="45720" rIns="91440" bIns="0" rtlCol="0" anchor="ctr">
            <a:normAutofit/>
          </a:bodyPr>
          <a:lstStyle/>
          <a:p>
            <a:r>
              <a:rPr lang="en-US" sz="3200" b="0" i="0" dirty="0">
                <a:solidFill>
                  <a:srgbClr val="202122"/>
                </a:solidFill>
                <a:effectLst/>
                <a:latin typeface="Arial" panose="020B0604020202020204" pitchFamily="34" charset="0"/>
              </a:rPr>
              <a:t>The</a:t>
            </a:r>
            <a:r>
              <a:rPr lang="es-ES" sz="3200" b="0" i="0" dirty="0">
                <a:solidFill>
                  <a:srgbClr val="202122"/>
                </a:solidFill>
                <a:effectLst/>
                <a:latin typeface="Arial" panose="020B0604020202020204" pitchFamily="34" charset="0"/>
              </a:rPr>
              <a:t> Kullback–Leibler divergence as a metric for similarity</a:t>
            </a:r>
            <a:endParaRPr lang="en-US" sz="4800" dirty="0"/>
          </a:p>
        </p:txBody>
      </p:sp>
      <p:cxnSp>
        <p:nvCxnSpPr>
          <p:cNvPr id="18" name="Straight Connector 17">
            <a:extLst>
              <a:ext uri="{FF2B5EF4-FFF2-40B4-BE49-F238E27FC236}">
                <a16:creationId xmlns:a16="http://schemas.microsoft.com/office/drawing/2014/main" id="{7766695C-9F91-4225-8954-E3288BC513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5839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D938F-4E8D-4218-B78E-9AF26C58AE1F}"/>
              </a:ext>
            </a:extLst>
          </p:cNvPr>
          <p:cNvSpPr>
            <a:spLocks noGrp="1"/>
          </p:cNvSpPr>
          <p:nvPr>
            <p:ph type="title"/>
          </p:nvPr>
        </p:nvSpPr>
        <p:spPr/>
        <p:txBody>
          <a:bodyPr anchor="b"/>
          <a:lstStyle/>
          <a:p>
            <a:r>
              <a:rPr lang="en-US" dirty="0"/>
              <a:t>Similarity Metric</a:t>
            </a:r>
            <a:endParaRPr lang="es-ES" dirty="0"/>
          </a:p>
        </p:txBody>
      </p:sp>
      <p:sp>
        <p:nvSpPr>
          <p:cNvPr id="3" name="Content Placeholder 2">
            <a:extLst>
              <a:ext uri="{FF2B5EF4-FFF2-40B4-BE49-F238E27FC236}">
                <a16:creationId xmlns:a16="http://schemas.microsoft.com/office/drawing/2014/main" id="{E80A4287-254E-4706-A487-0598A5636296}"/>
              </a:ext>
            </a:extLst>
          </p:cNvPr>
          <p:cNvSpPr>
            <a:spLocks noGrp="1"/>
          </p:cNvSpPr>
          <p:nvPr>
            <p:ph idx="1"/>
          </p:nvPr>
        </p:nvSpPr>
        <p:spPr/>
        <p:txBody>
          <a:bodyPr>
            <a:normAutofit/>
          </a:bodyPr>
          <a:lstStyle/>
          <a:p>
            <a:r>
              <a:rPr lang="en-US" dirty="0"/>
              <a:t>Use KL-divergence values to find out the </a:t>
            </a:r>
            <a:r>
              <a:rPr lang="en-US" dirty="0">
                <a:hlinkClick r:id="rId2"/>
              </a:rPr>
              <a:t>relative entropy </a:t>
            </a:r>
            <a:r>
              <a:rPr lang="en-US" dirty="0"/>
              <a:t>between two color distributions. </a:t>
            </a:r>
          </a:p>
          <a:p>
            <a:r>
              <a:rPr lang="en-US" dirty="0"/>
              <a:t>In order to assess if the new sample painting has similar color distribution to the old painting, perform eigen-space transformation followed by KL-divergence calculation. </a:t>
            </a:r>
          </a:p>
          <a:p>
            <a:endParaRPr lang="es-ES" dirty="0"/>
          </a:p>
        </p:txBody>
      </p:sp>
    </p:spTree>
    <p:extLst>
      <p:ext uri="{BB962C8B-B14F-4D97-AF65-F5344CB8AC3E}">
        <p14:creationId xmlns:p14="http://schemas.microsoft.com/office/powerpoint/2010/main" val="385100836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TotalTime>
  <Words>1959</Words>
  <Application>Microsoft Office PowerPoint</Application>
  <PresentationFormat>Widescreen</PresentationFormat>
  <Paragraphs>142</Paragraphs>
  <Slides>21</Slides>
  <Notes>19</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DengXian</vt:lpstr>
      <vt:lpstr>Helvetica Neue</vt:lpstr>
      <vt:lpstr>Arial</vt:lpstr>
      <vt:lpstr>Calibri</vt:lpstr>
      <vt:lpstr>Cambria Math</vt:lpstr>
      <vt:lpstr>Gill Sans MT</vt:lpstr>
      <vt:lpstr>Gallery</vt:lpstr>
      <vt:lpstr>The Mathematical Image Processing of masterpieces  </vt:lpstr>
      <vt:lpstr>  Artistic application of mathematical image Processing</vt:lpstr>
      <vt:lpstr>Past methods of art restoration &amp; Conservation</vt:lpstr>
      <vt:lpstr>Multidisciplinary Modern techniques</vt:lpstr>
      <vt:lpstr>Basics techniques</vt:lpstr>
      <vt:lpstr>Example based Recoloration approach-  Digital Restoration of Old Paintings (Arora, Kumar, and Kalra)</vt:lpstr>
      <vt:lpstr>PowerPoint Presentation</vt:lpstr>
      <vt:lpstr>The Kullback–Leibler divergence as a metric for similarity</vt:lpstr>
      <vt:lpstr>Similarity Metric</vt:lpstr>
      <vt:lpstr>Definition of the Kullback–Leibler divergence</vt:lpstr>
      <vt:lpstr>Using KL Divergence</vt:lpstr>
      <vt:lpstr>Generating results</vt:lpstr>
      <vt:lpstr>PowerPoint Presentation</vt:lpstr>
      <vt:lpstr>Example-based recoloration with different example pictures</vt:lpstr>
      <vt:lpstr>PowerPoint Presentation</vt:lpstr>
      <vt:lpstr>Other applications of K-L divergence</vt:lpstr>
      <vt:lpstr>PowerPoint Presentation</vt:lpstr>
      <vt:lpstr>3d conservation Unveiling the invisible (Calatroni,..)</vt:lpstr>
      <vt:lpstr>PowerPoint Presentation</vt:lpstr>
      <vt:lpstr>PowerPoint Presentation</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Mathematical Image Processing of masterpieces  </dc:title>
  <dc:creator>Palmer, Stephany</dc:creator>
  <cp:lastModifiedBy>Palmer, Stephany</cp:lastModifiedBy>
  <cp:revision>18</cp:revision>
  <dcterms:created xsi:type="dcterms:W3CDTF">2020-09-22T04:13:34Z</dcterms:created>
  <dcterms:modified xsi:type="dcterms:W3CDTF">2022-01-19T01:55:52Z</dcterms:modified>
</cp:coreProperties>
</file>

<file path=docProps/thumbnail.jpeg>
</file>